
<file path=[Content_Types].xml><?xml version="1.0" encoding="utf-8"?>
<Types xmlns="http://schemas.openxmlformats.org/package/2006/content-types">
  <Default ContentType="image/png" Extension="png"/>
  <Default ContentType="image/x-emf" Extension="emf"/>
  <Default ContentType="image/jpeg" Extension="jpeg"/>
  <Default ContentType="application/vnd.openxmlformats-package.relationships+xml" Extension="rels"/>
  <Default ContentType="application/xml" Extension="xml"/>
  <Default ContentType="image/vnd.ms-photo" Extension="wdp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23"/>
  </p:notesMasterIdLst>
  <p:handoutMasterIdLst>
    <p:handoutMasterId r:id="rId24"/>
  </p:handoutMasterIdLst>
  <p:sldIdLst>
    <p:sldId id="266" r:id="rId2"/>
    <p:sldId id="271" r:id="rId3"/>
    <p:sldId id="274" r:id="rId4"/>
    <p:sldId id="284" r:id="rId5"/>
    <p:sldId id="276" r:id="rId6"/>
    <p:sldId id="277" r:id="rId7"/>
    <p:sldId id="288" r:id="rId8"/>
    <p:sldId id="291" r:id="rId9"/>
    <p:sldId id="295" r:id="rId10"/>
    <p:sldId id="293" r:id="rId11"/>
    <p:sldId id="292" r:id="rId12"/>
    <p:sldId id="278" r:id="rId13"/>
    <p:sldId id="279" r:id="rId14"/>
    <p:sldId id="280" r:id="rId15"/>
    <p:sldId id="282" r:id="rId16"/>
    <p:sldId id="281" r:id="rId17"/>
    <p:sldId id="289" r:id="rId18"/>
    <p:sldId id="285" r:id="rId19"/>
    <p:sldId id="286" r:id="rId20"/>
    <p:sldId id="287" r:id="rId21"/>
    <p:sldId id="290" r:id="rId2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8C6B"/>
    <a:srgbClr val="268866"/>
    <a:srgbClr val="0070C0"/>
    <a:srgbClr val="000000"/>
    <a:srgbClr val="F1FFF1"/>
    <a:srgbClr val="7F7F7F"/>
    <a:srgbClr val="DBDBDB"/>
    <a:srgbClr val="ADB9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76" autoAdjust="0"/>
  </p:normalViewPr>
  <p:slideViewPr>
    <p:cSldViewPr>
      <p:cViewPr varScale="1">
        <p:scale>
          <a:sx n="110" d="100"/>
          <a:sy n="110" d="100"/>
        </p:scale>
        <p:origin x="159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5" cy="4969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270" y="0"/>
            <a:ext cx="2945865" cy="4969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975D2-922F-4918-9808-1E50451F9CD5}" type="datetimeFigureOut">
              <a:rPr lang="nl-NL" smtClean="0"/>
              <a:t>1-2-2024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120"/>
            <a:ext cx="2945865" cy="4969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270" y="9428120"/>
            <a:ext cx="2945865" cy="4969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41247-0DCA-4D0B-91BC-FA67BD7F60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066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D2699-C894-4F4F-A2E8-68C182204945}" type="datetimeFigureOut">
              <a:rPr lang="nl-NL" smtClean="0"/>
              <a:t>1-2-2024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E86E6-6375-45B9-82BB-F12F1F8C2C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2884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r>
              <a:rPr lang="nl-NL" baseline="30000" dirty="0" smtClean="0"/>
              <a:t>e</a:t>
            </a:r>
            <a:r>
              <a:rPr lang="nl-NL" dirty="0" smtClean="0"/>
              <a:t> route: A9/Heiloo naar 1814 Huiswaard, 2</a:t>
            </a:r>
            <a:r>
              <a:rPr lang="nl-NL" baseline="30000" dirty="0" smtClean="0"/>
              <a:t>e</a:t>
            </a:r>
            <a:r>
              <a:rPr lang="nl-NL" dirty="0" smtClean="0"/>
              <a:t> route A9/Heiloo naar Maasstraat </a:t>
            </a:r>
            <a:r>
              <a:rPr lang="nl-NL" dirty="0" err="1" smtClean="0"/>
              <a:t>Oudorp</a:t>
            </a:r>
            <a:r>
              <a:rPr lang="nl-NL" dirty="0" smtClean="0"/>
              <a:t>, 3</a:t>
            </a:r>
            <a:r>
              <a:rPr lang="nl-NL" baseline="30000" dirty="0" smtClean="0"/>
              <a:t>e</a:t>
            </a:r>
            <a:r>
              <a:rPr lang="nl-NL" dirty="0" smtClean="0"/>
              <a:t> route N9 </a:t>
            </a:r>
            <a:r>
              <a:rPr lang="nl-NL" dirty="0" err="1" smtClean="0"/>
              <a:t>thv</a:t>
            </a:r>
            <a:r>
              <a:rPr lang="nl-NL" dirty="0" smtClean="0"/>
              <a:t> Bergen naar NWZ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E86E6-6375-45B9-82BB-F12F1F8C2C65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0663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r>
              <a:rPr lang="nl-NL" baseline="30000" dirty="0" smtClean="0"/>
              <a:t>e</a:t>
            </a:r>
            <a:r>
              <a:rPr lang="nl-NL" dirty="0" smtClean="0"/>
              <a:t> route: A9/Heiloo naar 1814 Huiswaard, 2</a:t>
            </a:r>
            <a:r>
              <a:rPr lang="nl-NL" baseline="30000" dirty="0" smtClean="0"/>
              <a:t>e</a:t>
            </a:r>
            <a:r>
              <a:rPr lang="nl-NL" dirty="0" smtClean="0"/>
              <a:t> route A9/Heiloo naar Maasstraat </a:t>
            </a:r>
            <a:r>
              <a:rPr lang="nl-NL" dirty="0" err="1" smtClean="0"/>
              <a:t>Oudorp</a:t>
            </a:r>
            <a:r>
              <a:rPr lang="nl-NL" dirty="0" smtClean="0"/>
              <a:t>, 3</a:t>
            </a:r>
            <a:r>
              <a:rPr lang="nl-NL" baseline="30000" dirty="0" smtClean="0"/>
              <a:t>e</a:t>
            </a:r>
            <a:r>
              <a:rPr lang="nl-NL" dirty="0" smtClean="0"/>
              <a:t> route N9 </a:t>
            </a:r>
            <a:r>
              <a:rPr lang="nl-NL" dirty="0" err="1" smtClean="0"/>
              <a:t>thv</a:t>
            </a:r>
            <a:r>
              <a:rPr lang="nl-NL" dirty="0" smtClean="0"/>
              <a:t> Bergen naar NWZ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E86E6-6375-45B9-82BB-F12F1F8C2C65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6008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r>
              <a:rPr lang="nl-NL" baseline="30000" dirty="0" smtClean="0"/>
              <a:t>e</a:t>
            </a:r>
            <a:r>
              <a:rPr lang="nl-NL" dirty="0" smtClean="0"/>
              <a:t> route: A9/Heiloo naar 1814 Huiswaard, 2</a:t>
            </a:r>
            <a:r>
              <a:rPr lang="nl-NL" baseline="30000" dirty="0" smtClean="0"/>
              <a:t>e</a:t>
            </a:r>
            <a:r>
              <a:rPr lang="nl-NL" dirty="0" smtClean="0"/>
              <a:t> route A9/Heiloo naar Maasstraat </a:t>
            </a:r>
            <a:r>
              <a:rPr lang="nl-NL" dirty="0" err="1" smtClean="0"/>
              <a:t>Oudorp</a:t>
            </a:r>
            <a:r>
              <a:rPr lang="nl-NL" dirty="0" smtClean="0"/>
              <a:t>, 3</a:t>
            </a:r>
            <a:r>
              <a:rPr lang="nl-NL" baseline="30000" dirty="0" smtClean="0"/>
              <a:t>e</a:t>
            </a:r>
            <a:r>
              <a:rPr lang="nl-NL" dirty="0" smtClean="0"/>
              <a:t> route N9 </a:t>
            </a:r>
            <a:r>
              <a:rPr lang="nl-NL" dirty="0" err="1" smtClean="0"/>
              <a:t>thv</a:t>
            </a:r>
            <a:r>
              <a:rPr lang="nl-NL" dirty="0" smtClean="0"/>
              <a:t> Bergen naar NWZ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E86E6-6375-45B9-82BB-F12F1F8C2C65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4637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r>
              <a:rPr lang="nl-NL" baseline="30000" dirty="0" smtClean="0"/>
              <a:t>e</a:t>
            </a:r>
            <a:r>
              <a:rPr lang="nl-NL" dirty="0" smtClean="0"/>
              <a:t> route: A9/Heiloo naar 1814 Huiswaard, 2</a:t>
            </a:r>
            <a:r>
              <a:rPr lang="nl-NL" baseline="30000" dirty="0" smtClean="0"/>
              <a:t>e</a:t>
            </a:r>
            <a:r>
              <a:rPr lang="nl-NL" dirty="0" smtClean="0"/>
              <a:t> route A9/Heiloo naar Maasstraat </a:t>
            </a:r>
            <a:r>
              <a:rPr lang="nl-NL" dirty="0" err="1" smtClean="0"/>
              <a:t>Oudorp</a:t>
            </a:r>
            <a:r>
              <a:rPr lang="nl-NL" dirty="0" smtClean="0"/>
              <a:t>, 3</a:t>
            </a:r>
            <a:r>
              <a:rPr lang="nl-NL" baseline="30000" dirty="0" smtClean="0"/>
              <a:t>e</a:t>
            </a:r>
            <a:r>
              <a:rPr lang="nl-NL" dirty="0" smtClean="0"/>
              <a:t> route N9 </a:t>
            </a:r>
            <a:r>
              <a:rPr lang="nl-NL" dirty="0" err="1" smtClean="0"/>
              <a:t>thv</a:t>
            </a:r>
            <a:r>
              <a:rPr lang="nl-NL" dirty="0" smtClean="0"/>
              <a:t> Bergen naar NWZ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E86E6-6375-45B9-82BB-F12F1F8C2C65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3749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E86E6-6375-45B9-82BB-F12F1F8C2C65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037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396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91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545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96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407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993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65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738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151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61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881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xmlns="" id="{14330AAA-729B-CAAD-7D49-3ED8A2A55596}"/>
              </a:ext>
            </a:extLst>
          </p:cNvPr>
          <p:cNvSpPr/>
          <p:nvPr userDrawn="1"/>
        </p:nvSpPr>
        <p:spPr>
          <a:xfrm>
            <a:off x="0" y="0"/>
            <a:ext cx="9144000" cy="85725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26886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53" tIns="6726" rIns="13453" bIns="6726" rtlCol="0" anchor="ctr"/>
          <a:lstStyle/>
          <a:p>
            <a:pPr algn="ctr"/>
            <a:endParaRPr lang="en-US" sz="844" dirty="0"/>
          </a:p>
        </p:txBody>
      </p:sp>
      <p:sp>
        <p:nvSpPr>
          <p:cNvPr id="10" name="Rectangle 17">
            <a:extLst>
              <a:ext uri="{FF2B5EF4-FFF2-40B4-BE49-F238E27FC236}">
                <a16:creationId xmlns:a16="http://schemas.microsoft.com/office/drawing/2014/main" xmlns="" id="{1CD8F5C4-92A8-5F5E-4D45-96F0D44C7EFA}"/>
              </a:ext>
            </a:extLst>
          </p:cNvPr>
          <p:cNvSpPr/>
          <p:nvPr userDrawn="1"/>
        </p:nvSpPr>
        <p:spPr>
          <a:xfrm>
            <a:off x="0" y="6000750"/>
            <a:ext cx="9144000" cy="857250"/>
          </a:xfrm>
          <a:prstGeom prst="rect">
            <a:avLst/>
          </a:prstGeom>
          <a:gradFill>
            <a:gsLst>
              <a:gs pos="0">
                <a:srgbClr val="DBDBDB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53" tIns="6726" rIns="13453" bIns="6726" rtlCol="0" anchor="ctr"/>
          <a:lstStyle/>
          <a:p>
            <a:pPr algn="ctr"/>
            <a:endParaRPr lang="en-US" sz="844" dirty="0"/>
          </a:p>
        </p:txBody>
      </p:sp>
    </p:spTree>
    <p:extLst>
      <p:ext uri="{BB962C8B-B14F-4D97-AF65-F5344CB8AC3E}">
        <p14:creationId xmlns:p14="http://schemas.microsoft.com/office/powerpoint/2010/main" val="180923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2.pn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notesSlides/notesSlide3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notesSlides/notesSlide4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551D3E4-2D74-7981-25A1-A5A65EE960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2387600"/>
          </a:xfrm>
        </p:spPr>
        <p:txBody>
          <a:bodyPr>
            <a:normAutofit/>
          </a:bodyPr>
          <a:lstStyle/>
          <a:p>
            <a:r>
              <a:rPr lang="nl-NL" sz="3100" dirty="0"/>
              <a:t>Samen werken aan leefbare </a:t>
            </a:r>
            <a:r>
              <a:rPr lang="nl-NL" sz="3100" dirty="0" smtClean="0"/>
              <a:t>mobiliteit</a:t>
            </a:r>
            <a:br>
              <a:rPr lang="nl-NL" sz="3100" dirty="0" smtClean="0"/>
            </a:br>
            <a:r>
              <a:rPr lang="nl-NL" sz="3600" dirty="0" smtClean="0"/>
              <a:t/>
            </a:r>
            <a:br>
              <a:rPr lang="nl-NL" sz="3600" dirty="0" smtClean="0"/>
            </a:br>
            <a:r>
              <a:rPr lang="nl-NL" sz="2700" dirty="0" smtClean="0">
                <a:solidFill>
                  <a:srgbClr val="0070C0"/>
                </a:solidFill>
              </a:rPr>
              <a:t>Kernpunten mobiliteitsvisie ANIMO/BVA</a:t>
            </a:r>
            <a:r>
              <a:rPr lang="nl-NL" sz="2700" dirty="0" smtClean="0">
                <a:solidFill>
                  <a:srgbClr val="FF0000"/>
                </a:solidFill>
              </a:rPr>
              <a:t/>
            </a:r>
            <a:br>
              <a:rPr lang="nl-NL" sz="2700" dirty="0" smtClean="0">
                <a:solidFill>
                  <a:srgbClr val="FF0000"/>
                </a:solidFill>
              </a:rPr>
            </a:br>
            <a:r>
              <a:rPr lang="nl-NL" sz="2000" dirty="0">
                <a:solidFill>
                  <a:srgbClr val="FF0000"/>
                </a:solidFill>
              </a:rPr>
              <a:t/>
            </a:r>
            <a:br>
              <a:rPr lang="nl-NL" sz="2000" dirty="0">
                <a:solidFill>
                  <a:srgbClr val="FF0000"/>
                </a:solidFill>
              </a:rPr>
            </a:br>
            <a:r>
              <a:rPr lang="nl-NL" sz="1600" dirty="0" smtClean="0"/>
              <a:t>Piet Boonekamp, 31 januari 2024</a:t>
            </a:r>
            <a:endParaRPr lang="nl-NL" sz="160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67C2877A-63D3-75D1-3E79-2BD82F965C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58" y="108380"/>
            <a:ext cx="967782" cy="66247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xmlns="" id="{3C63095A-2706-362B-29B9-742AD416B2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6219092"/>
            <a:ext cx="1215548" cy="46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13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4F2C031-0917-23E6-110A-B3518DD49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838200"/>
            <a:ext cx="8042189" cy="762000"/>
          </a:xfrm>
        </p:spPr>
        <p:txBody>
          <a:bodyPr>
            <a:normAutofit/>
          </a:bodyPr>
          <a:lstStyle/>
          <a:p>
            <a:r>
              <a:rPr dirty="0" lang="nl-NL" smtClean="0" sz="2800">
                <a:solidFill>
                  <a:srgbClr val="0070C0"/>
                </a:solidFill>
              </a:rPr>
              <a:t>Sluipverkeer uit zuiden naar </a:t>
            </a:r>
            <a:r>
              <a:rPr dirty="0" err="1" lang="nl-NL" smtClean="0" sz="2800">
                <a:solidFill>
                  <a:srgbClr val="0070C0"/>
                </a:solidFill>
              </a:rPr>
              <a:t>Oudorp</a:t>
            </a:r>
            <a:r>
              <a:rPr dirty="0" lang="nl-NL" smtClean="0" sz="2800">
                <a:solidFill>
                  <a:srgbClr val="0070C0"/>
                </a:solidFill>
              </a:rPr>
              <a:t> via Bierkade</a:t>
            </a:r>
            <a:endParaRPr dirty="0" lang="nl-NL" sz="280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CD2C3498-7355-353C-3A2E-53AA8B16D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06378"/>
            <a:ext cx="7886700" cy="4304296"/>
          </a:xfrm>
        </p:spPr>
        <p:txBody>
          <a:bodyPr>
            <a:normAutofit/>
          </a:bodyPr>
          <a:lstStyle/>
          <a:p>
            <a:pPr indent="0" marL="0">
              <a:buNone/>
            </a:pPr>
            <a:endParaRPr dirty="0" lang="nl-NL" smtClean="0" sz="2000"/>
          </a:p>
          <a:p>
            <a:pPr indent="0" lvl="0" marL="0">
              <a:buNone/>
            </a:pPr>
            <a:endParaRPr dirty="0" lang="nl-NL" sz="1600">
              <a:solidFill>
                <a:prstClr val="black"/>
              </a:solidFill>
            </a:endParaRPr>
          </a:p>
          <a:p>
            <a:pPr lvl="0">
              <a:buFontTx/>
              <a:buChar char="-"/>
            </a:pPr>
            <a:endParaRPr dirty="0" lang="nl-NL" sz="1600">
              <a:solidFill>
                <a:prstClr val="black"/>
              </a:solidFill>
            </a:endParaRPr>
          </a:p>
          <a:p>
            <a:pPr>
              <a:buFontTx/>
              <a:buChar char="-"/>
            </a:pPr>
            <a:endParaRPr dirty="0" lang="nl-NL" smtClean="0" sz="2400">
              <a:solidFill>
                <a:prstClr val="black"/>
              </a:solidFill>
            </a:endParaRPr>
          </a:p>
          <a:p>
            <a:pPr indent="0" lvl="0" marL="0">
              <a:buNone/>
            </a:pPr>
            <a:endParaRPr dirty="0" lang="nl-NL" smtClean="0" sz="2400">
              <a:solidFill>
                <a:prstClr val="black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/>
          <a:srcRect b="67" l="-666" r="4" t="54"/>
          <a:stretch/>
        </p:blipFill>
        <p:spPr>
          <a:xfrm>
            <a:off x="1233397" y="1524000"/>
            <a:ext cx="6486706" cy="5334000"/>
          </a:xfrm>
          <a:prstGeom prst="rect">
            <a:avLst/>
          </a:prstGeom>
        </p:spPr>
      </p:pic>
      <p:sp>
        <p:nvSpPr>
          <p:cNvPr id="4" name="Vrije vorm 3"/>
          <p:cNvSpPr/>
          <p:nvPr/>
        </p:nvSpPr>
        <p:spPr>
          <a:xfrm>
            <a:off x="3019245" y="4528868"/>
            <a:ext cx="1647646" cy="2355011"/>
          </a:xfrm>
          <a:custGeom>
            <a:avLst/>
            <a:gdLst>
              <a:gd fmla="*/ 1647646 w 1647646" name="connsiteX0"/>
              <a:gd fmla="*/ 0 h 2355011" name="connsiteY0"/>
              <a:gd fmla="*/ 1604513 w 1647646" name="connsiteX1"/>
              <a:gd fmla="*/ 8626 h 2355011" name="connsiteY1"/>
              <a:gd fmla="*/ 1570008 w 1647646" name="connsiteX2"/>
              <a:gd fmla="*/ 60385 h 2355011" name="connsiteY2"/>
              <a:gd fmla="*/ 1552755 w 1647646" name="connsiteX3"/>
              <a:gd fmla="*/ 86264 h 2355011" name="connsiteY3"/>
              <a:gd fmla="*/ 1535502 w 1647646" name="connsiteX4"/>
              <a:gd fmla="*/ 112143 h 2355011" name="connsiteY4"/>
              <a:gd fmla="*/ 1492370 w 1647646" name="connsiteX5"/>
              <a:gd fmla="*/ 163902 h 2355011" name="connsiteY5"/>
              <a:gd fmla="*/ 1414732 w 1647646" name="connsiteX6"/>
              <a:gd fmla="*/ 129396 h 2355011" name="connsiteY6"/>
              <a:gd fmla="*/ 1406106 w 1647646" name="connsiteX7"/>
              <a:gd fmla="*/ 60385 h 2355011" name="connsiteY7"/>
              <a:gd fmla="*/ 1380227 w 1647646" name="connsiteX8"/>
              <a:gd fmla="*/ 43132 h 2355011" name="connsiteY8"/>
              <a:gd fmla="*/ 1302589 w 1647646" name="connsiteX9"/>
              <a:gd fmla="*/ 8626 h 2355011" name="connsiteY9"/>
              <a:gd fmla="*/ 1250830 w 1647646" name="connsiteX10"/>
              <a:gd fmla="*/ 17253 h 2355011" name="connsiteY10"/>
              <a:gd fmla="*/ 1233578 w 1647646" name="connsiteX11"/>
              <a:gd fmla="*/ 69011 h 2355011" name="connsiteY11"/>
              <a:gd fmla="*/ 1268083 w 1647646" name="connsiteX12"/>
              <a:gd fmla="*/ 112143 h 2355011" name="connsiteY12"/>
              <a:gd fmla="*/ 1285336 w 1647646" name="connsiteX13"/>
              <a:gd fmla="*/ 138023 h 2355011" name="connsiteY13"/>
              <a:gd fmla="*/ 1311215 w 1647646" name="connsiteX14"/>
              <a:gd fmla="*/ 163902 h 2355011" name="connsiteY14"/>
              <a:gd fmla="*/ 1337095 w 1647646" name="connsiteX15"/>
              <a:gd fmla="*/ 224287 h 2355011" name="connsiteY15"/>
              <a:gd fmla="*/ 1328468 w 1647646" name="connsiteX16"/>
              <a:gd fmla="*/ 310551 h 2355011" name="connsiteY16"/>
              <a:gd fmla="*/ 1311215 w 1647646" name="connsiteX17"/>
              <a:gd fmla="*/ 345057 h 2355011" name="connsiteY17"/>
              <a:gd fmla="*/ 1285336 w 1647646" name="connsiteX18"/>
              <a:gd fmla="*/ 396815 h 2355011" name="connsiteY18"/>
              <a:gd fmla="*/ 1259457 w 1647646" name="connsiteX19"/>
              <a:gd fmla="*/ 448574 h 2355011" name="connsiteY19"/>
              <a:gd fmla="*/ 1233578 w 1647646" name="connsiteX20"/>
              <a:gd fmla="*/ 465826 h 2355011" name="connsiteY20"/>
              <a:gd fmla="*/ 1207698 w 1647646" name="connsiteX21"/>
              <a:gd fmla="*/ 517585 h 2355011" name="connsiteY21"/>
              <a:gd fmla="*/ 1181819 w 1647646" name="connsiteX22"/>
              <a:gd fmla="*/ 569343 h 2355011" name="connsiteY22"/>
              <a:gd fmla="*/ 1173193 w 1647646" name="connsiteX23"/>
              <a:gd fmla="*/ 595223 h 2355011" name="connsiteY23"/>
              <a:gd fmla="*/ 1138687 w 1647646" name="connsiteX24"/>
              <a:gd fmla="*/ 646981 h 2355011" name="connsiteY24"/>
              <a:gd fmla="*/ 1104181 w 1647646" name="connsiteX25"/>
              <a:gd fmla="*/ 724619 h 2355011" name="connsiteY25"/>
              <a:gd fmla="*/ 1095555 w 1647646" name="connsiteX26"/>
              <a:gd fmla="*/ 750498 h 2355011" name="connsiteY26"/>
              <a:gd fmla="*/ 1078302 w 1647646" name="connsiteX27"/>
              <a:gd fmla="*/ 776377 h 2355011" name="connsiteY27"/>
              <a:gd fmla="*/ 1043797 w 1647646" name="connsiteX28"/>
              <a:gd fmla="*/ 854015 h 2355011" name="connsiteY28"/>
              <a:gd fmla="*/ 1026544 w 1647646" name="connsiteX29"/>
              <a:gd fmla="*/ 923026 h 2355011" name="connsiteY29"/>
              <a:gd fmla="*/ 1009291 w 1647646" name="connsiteX30"/>
              <a:gd fmla="*/ 948906 h 2355011" name="connsiteY30"/>
              <a:gd fmla="*/ 1000664 w 1647646" name="connsiteX31"/>
              <a:gd fmla="*/ 974785 h 2355011" name="connsiteY31"/>
              <a:gd fmla="*/ 974785 w 1647646" name="connsiteX32"/>
              <a:gd fmla="*/ 1000664 h 2355011" name="connsiteY32"/>
              <a:gd fmla="*/ 948906 w 1647646" name="connsiteX33"/>
              <a:gd fmla="*/ 1052423 h 2355011" name="connsiteY33"/>
              <a:gd fmla="*/ 897147 w 1647646" name="connsiteX34"/>
              <a:gd fmla="*/ 1104181 h 2355011" name="connsiteY34"/>
              <a:gd fmla="*/ 888521 w 1647646" name="connsiteX35"/>
              <a:gd fmla="*/ 1130060 h 2355011" name="connsiteY35"/>
              <a:gd fmla="*/ 862642 w 1647646" name="connsiteX36"/>
              <a:gd fmla="*/ 1164566 h 2355011" name="connsiteY36"/>
              <a:gd fmla="*/ 819510 w 1647646" name="connsiteX37"/>
              <a:gd fmla="*/ 1216324 h 2355011" name="connsiteY37"/>
              <a:gd fmla="*/ 810883 w 1647646" name="connsiteX38"/>
              <a:gd fmla="*/ 1242204 h 2355011" name="connsiteY38"/>
              <a:gd fmla="*/ 759125 w 1647646" name="connsiteX39"/>
              <a:gd fmla="*/ 1285336 h 2355011" name="connsiteY39"/>
              <a:gd fmla="*/ 733246 w 1647646" name="connsiteX40"/>
              <a:gd fmla="*/ 1293962 h 2355011" name="connsiteY40"/>
              <a:gd fmla="*/ 655608 w 1647646" name="connsiteX41"/>
              <a:gd fmla="*/ 1362974 h 2355011" name="connsiteY41"/>
              <a:gd fmla="*/ 621102 w 1647646" name="connsiteX42"/>
              <a:gd fmla="*/ 1414732 h 2355011" name="connsiteY42"/>
              <a:gd fmla="*/ 569344 w 1647646" name="connsiteX43"/>
              <a:gd fmla="*/ 1457864 h 2355011" name="connsiteY43"/>
              <a:gd fmla="*/ 552091 w 1647646" name="connsiteX44"/>
              <a:gd fmla="*/ 1483743 h 2355011" name="connsiteY44"/>
              <a:gd fmla="*/ 500332 w 1647646" name="connsiteX45"/>
              <a:gd fmla="*/ 1535502 h 2355011" name="connsiteY45"/>
              <a:gd fmla="*/ 474453 w 1647646" name="connsiteX46"/>
              <a:gd fmla="*/ 1561381 h 2355011" name="connsiteY46"/>
              <a:gd fmla="*/ 465827 w 1647646" name="connsiteX47"/>
              <a:gd fmla="*/ 1587260 h 2355011" name="connsiteY47"/>
              <a:gd fmla="*/ 439947 w 1647646" name="connsiteX48"/>
              <a:gd fmla="*/ 1639019 h 2355011" name="connsiteY48"/>
              <a:gd fmla="*/ 414068 w 1647646" name="connsiteX49"/>
              <a:gd fmla="*/ 1725283 h 2355011" name="connsiteY49"/>
              <a:gd fmla="*/ 405442 w 1647646" name="connsiteX50"/>
              <a:gd fmla="*/ 1751162 h 2355011" name="connsiteY50"/>
              <a:gd fmla="*/ 362310 w 1647646" name="connsiteX51"/>
              <a:gd fmla="*/ 1802921 h 2355011" name="connsiteY51"/>
              <a:gd fmla="*/ 327804 w 1647646" name="connsiteX52"/>
              <a:gd fmla="*/ 1854679 h 2355011" name="connsiteY52"/>
              <a:gd fmla="*/ 284672 w 1647646" name="connsiteX53"/>
              <a:gd fmla="*/ 1897811 h 2355011" name="connsiteY53"/>
              <a:gd fmla="*/ 267419 w 1647646" name="connsiteX54"/>
              <a:gd fmla="*/ 1923690 h 2355011" name="connsiteY54"/>
              <a:gd fmla="*/ 258793 w 1647646" name="connsiteX55"/>
              <a:gd fmla="*/ 1949570 h 2355011" name="connsiteY55"/>
              <a:gd fmla="*/ 224287 w 1647646" name="connsiteX56"/>
              <a:gd fmla="*/ 2001328 h 2355011" name="connsiteY56"/>
              <a:gd fmla="*/ 207034 w 1647646" name="connsiteX57"/>
              <a:gd fmla="*/ 2027207 h 2355011" name="connsiteY57"/>
              <a:gd fmla="*/ 181155 w 1647646" name="connsiteX58"/>
              <a:gd fmla="*/ 2053087 h 2355011" name="connsiteY58"/>
              <a:gd fmla="*/ 138023 w 1647646" name="connsiteX59"/>
              <a:gd fmla="*/ 2104845 h 2355011" name="connsiteY59"/>
              <a:gd fmla="*/ 112144 w 1647646" name="connsiteX60"/>
              <a:gd fmla="*/ 2156604 h 2355011" name="connsiteY60"/>
              <a:gd fmla="*/ 86264 w 1647646" name="connsiteX61"/>
              <a:gd fmla="*/ 2208362 h 2355011" name="connsiteY61"/>
              <a:gd fmla="*/ 77638 w 1647646" name="connsiteX62"/>
              <a:gd fmla="*/ 2234241 h 2355011" name="connsiteY62"/>
              <a:gd fmla="*/ 60385 w 1647646" name="connsiteX63"/>
              <a:gd fmla="*/ 2260121 h 2355011" name="connsiteY63"/>
              <a:gd fmla="*/ 34506 w 1647646" name="connsiteX64"/>
              <a:gd fmla="*/ 2320506 h 2355011" name="connsiteY64"/>
              <a:gd fmla="*/ 25880 w 1647646" name="connsiteX65"/>
              <a:gd fmla="*/ 2346385 h 2355011" name="connsiteY65"/>
              <a:gd fmla="*/ 0 w 1647646" name="connsiteX66"/>
              <a:gd fmla="*/ 2355011 h 2355011" name="connsiteY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b="b" l="l" r="r" t="t"/>
            <a:pathLst>
              <a:path h="2355011" w="1647646">
                <a:moveTo>
                  <a:pt x="1647646" y="0"/>
                </a:moveTo>
                <a:cubicBezTo>
                  <a:pt x="1633268" y="2875"/>
                  <a:pt x="1616087" y="-376"/>
                  <a:pt x="1604513" y="8626"/>
                </a:cubicBezTo>
                <a:cubicBezTo>
                  <a:pt x="1588146" y="21356"/>
                  <a:pt x="1581510" y="43132"/>
                  <a:pt x="1570008" y="60385"/>
                </a:cubicBezTo>
                <a:lnTo>
                  <a:pt x="1552755" y="86264"/>
                </a:lnTo>
                <a:cubicBezTo>
                  <a:pt x="1547004" y="94890"/>
                  <a:pt x="1542833" y="104812"/>
                  <a:pt x="1535502" y="112143"/>
                </a:cubicBezTo>
                <a:cubicBezTo>
                  <a:pt x="1502292" y="145354"/>
                  <a:pt x="1516390" y="127872"/>
                  <a:pt x="1492370" y="163902"/>
                </a:cubicBezTo>
                <a:cubicBezTo>
                  <a:pt x="1430776" y="143370"/>
                  <a:pt x="1455744" y="156737"/>
                  <a:pt x="1414732" y="129396"/>
                </a:cubicBezTo>
                <a:cubicBezTo>
                  <a:pt x="1411857" y="106392"/>
                  <a:pt x="1414716" y="81910"/>
                  <a:pt x="1406106" y="60385"/>
                </a:cubicBezTo>
                <a:cubicBezTo>
                  <a:pt x="1402256" y="50759"/>
                  <a:pt x="1389701" y="47343"/>
                  <a:pt x="1380227" y="43132"/>
                </a:cubicBezTo>
                <a:cubicBezTo>
                  <a:pt x="1287836" y="2069"/>
                  <a:pt x="1361156" y="47672"/>
                  <a:pt x="1302589" y="8626"/>
                </a:cubicBezTo>
                <a:cubicBezTo>
                  <a:pt x="1285336" y="11502"/>
                  <a:pt x="1263993" y="5735"/>
                  <a:pt x="1250830" y="17253"/>
                </a:cubicBezTo>
                <a:cubicBezTo>
                  <a:pt x="1237144" y="29228"/>
                  <a:pt x="1233578" y="69011"/>
                  <a:pt x="1233578" y="69011"/>
                </a:cubicBezTo>
                <a:cubicBezTo>
                  <a:pt x="1251469" y="140578"/>
                  <a:pt x="1225542" y="78110"/>
                  <a:pt x="1268083" y="112143"/>
                </a:cubicBezTo>
                <a:cubicBezTo>
                  <a:pt x="1276179" y="118620"/>
                  <a:pt x="1278699" y="130058"/>
                  <a:pt x="1285336" y="138023"/>
                </a:cubicBezTo>
                <a:cubicBezTo>
                  <a:pt x="1293146" y="147395"/>
                  <a:pt x="1304124" y="153975"/>
                  <a:pt x="1311215" y="163902"/>
                </a:cubicBezTo>
                <a:cubicBezTo>
                  <a:pt x="1324540" y="182557"/>
                  <a:pt x="1330055" y="203167"/>
                  <a:pt x="1337095" y="224287"/>
                </a:cubicBezTo>
                <a:cubicBezTo>
                  <a:pt x="1334219" y="253042"/>
                  <a:pt x="1334523" y="282294"/>
                  <a:pt x="1328468" y="310551"/>
                </a:cubicBezTo>
                <a:cubicBezTo>
                  <a:pt x="1325773" y="323125"/>
                  <a:pt x="1316281" y="333237"/>
                  <a:pt x="1311215" y="345057"/>
                </a:cubicBezTo>
                <a:cubicBezTo>
                  <a:pt x="1289786" y="395058"/>
                  <a:pt x="1318492" y="347082"/>
                  <a:pt x="1285336" y="396815"/>
                </a:cubicBezTo>
                <a:cubicBezTo>
                  <a:pt x="1278320" y="417863"/>
                  <a:pt x="1276180" y="431851"/>
                  <a:pt x="1259457" y="448574"/>
                </a:cubicBezTo>
                <a:cubicBezTo>
                  <a:pt x="1252126" y="455905"/>
                  <a:pt x="1242204" y="460075"/>
                  <a:pt x="1233578" y="465826"/>
                </a:cubicBezTo>
                <a:cubicBezTo>
                  <a:pt x="1211892" y="530880"/>
                  <a:pt x="1241146" y="450690"/>
                  <a:pt x="1207698" y="517585"/>
                </a:cubicBezTo>
                <a:cubicBezTo>
                  <a:pt x="1171983" y="589014"/>
                  <a:pt x="1231264" y="495177"/>
                  <a:pt x="1181819" y="569343"/>
                </a:cubicBezTo>
                <a:cubicBezTo>
                  <a:pt x="1178944" y="577970"/>
                  <a:pt x="1177609" y="587274"/>
                  <a:pt x="1173193" y="595223"/>
                </a:cubicBezTo>
                <a:cubicBezTo>
                  <a:pt x="1163123" y="613349"/>
                  <a:pt x="1138687" y="646981"/>
                  <a:pt x="1138687" y="646981"/>
                </a:cubicBezTo>
                <a:cubicBezTo>
                  <a:pt x="1118155" y="708576"/>
                  <a:pt x="1131522" y="683608"/>
                  <a:pt x="1104181" y="724619"/>
                </a:cubicBezTo>
                <a:cubicBezTo>
                  <a:pt x="1101306" y="733245"/>
                  <a:pt x="1099621" y="742365"/>
                  <a:pt x="1095555" y="750498"/>
                </a:cubicBezTo>
                <a:cubicBezTo>
                  <a:pt x="1090918" y="759771"/>
                  <a:pt x="1082513" y="766903"/>
                  <a:pt x="1078302" y="776377"/>
                </a:cubicBezTo>
                <a:cubicBezTo>
                  <a:pt x="1037237" y="868773"/>
                  <a:pt x="1082842" y="795445"/>
                  <a:pt x="1043797" y="854015"/>
                </a:cubicBezTo>
                <a:cubicBezTo>
                  <a:pt x="1040517" y="870416"/>
                  <a:pt x="1035385" y="905344"/>
                  <a:pt x="1026544" y="923026"/>
                </a:cubicBezTo>
                <a:cubicBezTo>
                  <a:pt x="1021907" y="932299"/>
                  <a:pt x="1013928" y="939633"/>
                  <a:pt x="1009291" y="948906"/>
                </a:cubicBezTo>
                <a:cubicBezTo>
                  <a:pt x="1005224" y="957039"/>
                  <a:pt x="1005708" y="967219"/>
                  <a:pt x="1000664" y="974785"/>
                </a:cubicBezTo>
                <a:cubicBezTo>
                  <a:pt x="993897" y="984936"/>
                  <a:pt x="983411" y="992038"/>
                  <a:pt x="974785" y="1000664"/>
                </a:cubicBezTo>
                <a:cubicBezTo>
                  <a:pt x="966792" y="1024645"/>
                  <a:pt x="966743" y="1032356"/>
                  <a:pt x="948906" y="1052423"/>
                </a:cubicBezTo>
                <a:cubicBezTo>
                  <a:pt x="932696" y="1070659"/>
                  <a:pt x="897147" y="1104181"/>
                  <a:pt x="897147" y="1104181"/>
                </a:cubicBezTo>
                <a:cubicBezTo>
                  <a:pt x="894272" y="1112807"/>
                  <a:pt x="893032" y="1122165"/>
                  <a:pt x="888521" y="1130060"/>
                </a:cubicBezTo>
                <a:cubicBezTo>
                  <a:pt x="881388" y="1142543"/>
                  <a:pt x="870999" y="1152867"/>
                  <a:pt x="862642" y="1164566"/>
                </a:cubicBezTo>
                <a:cubicBezTo>
                  <a:pt x="832619" y="1206598"/>
                  <a:pt x="859784" y="1176050"/>
                  <a:pt x="819510" y="1216324"/>
                </a:cubicBezTo>
                <a:cubicBezTo>
                  <a:pt x="816634" y="1224951"/>
                  <a:pt x="815927" y="1234638"/>
                  <a:pt x="810883" y="1242204"/>
                </a:cubicBezTo>
                <a:cubicBezTo>
                  <a:pt x="801344" y="1256512"/>
                  <a:pt x="775038" y="1277380"/>
                  <a:pt x="759125" y="1285336"/>
                </a:cubicBezTo>
                <a:cubicBezTo>
                  <a:pt x="750992" y="1289402"/>
                  <a:pt x="741872" y="1291087"/>
                  <a:pt x="733246" y="1293962"/>
                </a:cubicBezTo>
                <a:cubicBezTo>
                  <a:pt x="702129" y="1314707"/>
                  <a:pt x="679246" y="1327517"/>
                  <a:pt x="655608" y="1362974"/>
                </a:cubicBezTo>
                <a:cubicBezTo>
                  <a:pt x="644106" y="1380227"/>
                  <a:pt x="638355" y="1403230"/>
                  <a:pt x="621102" y="1414732"/>
                </a:cubicBezTo>
                <a:cubicBezTo>
                  <a:pt x="595656" y="1431696"/>
                  <a:pt x="590100" y="1432957"/>
                  <a:pt x="569344" y="1457864"/>
                </a:cubicBezTo>
                <a:cubicBezTo>
                  <a:pt x="562707" y="1465829"/>
                  <a:pt x="558979" y="1475994"/>
                  <a:pt x="552091" y="1483743"/>
                </a:cubicBezTo>
                <a:cubicBezTo>
                  <a:pt x="535881" y="1501979"/>
                  <a:pt x="517585" y="1518249"/>
                  <a:pt x="500332" y="1535502"/>
                </a:cubicBezTo>
                <a:lnTo>
                  <a:pt x="474453" y="1561381"/>
                </a:lnTo>
                <a:cubicBezTo>
                  <a:pt x="471578" y="1570007"/>
                  <a:pt x="469893" y="1579127"/>
                  <a:pt x="465827" y="1587260"/>
                </a:cubicBezTo>
                <a:cubicBezTo>
                  <a:pt x="440624" y="1637667"/>
                  <a:pt x="454402" y="1588428"/>
                  <a:pt x="439947" y="1639019"/>
                </a:cubicBezTo>
                <a:cubicBezTo>
                  <a:pt x="413864" y="1730307"/>
                  <a:pt x="455083" y="1602237"/>
                  <a:pt x="414068" y="1725283"/>
                </a:cubicBezTo>
                <a:cubicBezTo>
                  <a:pt x="411193" y="1733909"/>
                  <a:pt x="410486" y="1743596"/>
                  <a:pt x="405442" y="1751162"/>
                </a:cubicBezTo>
                <a:cubicBezTo>
                  <a:pt x="381422" y="1787192"/>
                  <a:pt x="395520" y="1769710"/>
                  <a:pt x="362310" y="1802921"/>
                </a:cubicBezTo>
                <a:cubicBezTo>
                  <a:pt x="347149" y="1848401"/>
                  <a:pt x="363703" y="1811601"/>
                  <a:pt x="327804" y="1854679"/>
                </a:cubicBezTo>
                <a:cubicBezTo>
                  <a:pt x="291861" y="1897811"/>
                  <a:pt x="332117" y="1866181"/>
                  <a:pt x="284672" y="1897811"/>
                </a:cubicBezTo>
                <a:cubicBezTo>
                  <a:pt x="278921" y="1906437"/>
                  <a:pt x="272055" y="1914417"/>
                  <a:pt x="267419" y="1923690"/>
                </a:cubicBezTo>
                <a:cubicBezTo>
                  <a:pt x="263352" y="1931823"/>
                  <a:pt x="263209" y="1941621"/>
                  <a:pt x="258793" y="1949570"/>
                </a:cubicBezTo>
                <a:cubicBezTo>
                  <a:pt x="248723" y="1967696"/>
                  <a:pt x="235789" y="1984075"/>
                  <a:pt x="224287" y="2001328"/>
                </a:cubicBezTo>
                <a:cubicBezTo>
                  <a:pt x="218536" y="2009954"/>
                  <a:pt x="214365" y="2019876"/>
                  <a:pt x="207034" y="2027207"/>
                </a:cubicBezTo>
                <a:cubicBezTo>
                  <a:pt x="198408" y="2035834"/>
                  <a:pt x="188965" y="2043715"/>
                  <a:pt x="181155" y="2053087"/>
                </a:cubicBezTo>
                <a:cubicBezTo>
                  <a:pt x="121112" y="2125139"/>
                  <a:pt x="213620" y="2029248"/>
                  <a:pt x="138023" y="2104845"/>
                </a:cubicBezTo>
                <a:cubicBezTo>
                  <a:pt x="116344" y="2169885"/>
                  <a:pt x="145586" y="2089721"/>
                  <a:pt x="112144" y="2156604"/>
                </a:cubicBezTo>
                <a:cubicBezTo>
                  <a:pt x="76431" y="2228029"/>
                  <a:pt x="135706" y="2134201"/>
                  <a:pt x="86264" y="2208362"/>
                </a:cubicBezTo>
                <a:cubicBezTo>
                  <a:pt x="83389" y="2216988"/>
                  <a:pt x="81704" y="2226108"/>
                  <a:pt x="77638" y="2234241"/>
                </a:cubicBezTo>
                <a:cubicBezTo>
                  <a:pt x="73001" y="2243514"/>
                  <a:pt x="64469" y="2250591"/>
                  <a:pt x="60385" y="2260121"/>
                </a:cubicBezTo>
                <a:cubicBezTo>
                  <a:pt x="26962" y="2338108"/>
                  <a:pt x="77821" y="2255532"/>
                  <a:pt x="34506" y="2320506"/>
                </a:cubicBezTo>
                <a:cubicBezTo>
                  <a:pt x="31631" y="2329132"/>
                  <a:pt x="32310" y="2339955"/>
                  <a:pt x="25880" y="2346385"/>
                </a:cubicBezTo>
                <a:cubicBezTo>
                  <a:pt x="19450" y="2352815"/>
                  <a:pt x="0" y="2355011"/>
                  <a:pt x="0" y="2355011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nl-NL"/>
          </a:p>
        </p:txBody>
      </p:sp>
      <p:sp>
        <p:nvSpPr>
          <p:cNvPr id="6" name="Vrije vorm 5"/>
          <p:cNvSpPr/>
          <p:nvPr/>
        </p:nvSpPr>
        <p:spPr>
          <a:xfrm>
            <a:off x="3079630" y="4580579"/>
            <a:ext cx="2527540" cy="2286047"/>
          </a:xfrm>
          <a:custGeom>
            <a:avLst/>
            <a:gdLst>
              <a:gd fmla="*/ 0 w 2527540" name="connsiteX0"/>
              <a:gd fmla="*/ 2286047 h 2286047" name="connsiteY0"/>
              <a:gd fmla="*/ 103517 w 2527540" name="connsiteX1"/>
              <a:gd fmla="*/ 2260168 h 2286047" name="connsiteY1"/>
              <a:gd fmla="*/ 155276 w 2527540" name="connsiteX2"/>
              <a:gd fmla="*/ 2234289 h 2286047" name="connsiteY2"/>
              <a:gd fmla="*/ 163902 w 2527540" name="connsiteX3"/>
              <a:gd fmla="*/ 2208410 h 2286047" name="connsiteY3"/>
              <a:gd fmla="*/ 172528 w 2527540" name="connsiteX4"/>
              <a:gd fmla="*/ 2156651 h 2286047" name="connsiteY4"/>
              <a:gd fmla="*/ 198408 w 2527540" name="connsiteX5"/>
              <a:gd fmla="*/ 2148025 h 2286047" name="connsiteY5"/>
              <a:gd fmla="*/ 224287 w 2527540" name="connsiteX6"/>
              <a:gd fmla="*/ 2122146 h 2286047" name="connsiteY6"/>
              <a:gd fmla="*/ 293298 w 2527540" name="connsiteX7"/>
              <a:gd fmla="*/ 2096266 h 2286047" name="connsiteY7"/>
              <a:gd fmla="*/ 319178 w 2527540" name="connsiteX8"/>
              <a:gd fmla="*/ 2070387 h 2286047" name="connsiteY8"/>
              <a:gd fmla="*/ 396815 w 2527540" name="connsiteX9"/>
              <a:gd fmla="*/ 2053134 h 2286047" name="connsiteY9"/>
              <a:gd fmla="*/ 448574 w 2527540" name="connsiteX10"/>
              <a:gd fmla="*/ 2035881 h 2286047" name="connsiteY10"/>
              <a:gd fmla="*/ 500332 w 2527540" name="connsiteX11"/>
              <a:gd fmla="*/ 2018629 h 2286047" name="connsiteY11"/>
              <a:gd fmla="*/ 526212 w 2527540" name="connsiteX12"/>
              <a:gd fmla="*/ 2010002 h 2286047" name="connsiteY12"/>
              <a:gd fmla="*/ 552091 w 2527540" name="connsiteX13"/>
              <a:gd fmla="*/ 1992749 h 2286047" name="connsiteY13"/>
              <a:gd fmla="*/ 603849 w 2527540" name="connsiteX14"/>
              <a:gd fmla="*/ 1949617 h 2286047" name="connsiteY14"/>
              <a:gd fmla="*/ 664234 w 2527540" name="connsiteX15"/>
              <a:gd fmla="*/ 1863353 h 2286047" name="connsiteY15"/>
              <a:gd fmla="*/ 698740 w 2527540" name="connsiteX16"/>
              <a:gd fmla="*/ 1837474 h 2286047" name="connsiteY16"/>
              <a:gd fmla="*/ 724619 w 2527540" name="connsiteX17"/>
              <a:gd fmla="*/ 1828847 h 2286047" name="connsiteY17"/>
              <a:gd fmla="*/ 759125 w 2527540" name="connsiteX18"/>
              <a:gd fmla="*/ 1811595 h 2286047" name="connsiteY18"/>
              <a:gd fmla="*/ 810883 w 2527540" name="connsiteX19"/>
              <a:gd fmla="*/ 1794342 h 2286047" name="connsiteY19"/>
              <a:gd fmla="*/ 836762 w 2527540" name="connsiteX20"/>
              <a:gd fmla="*/ 1777089 h 2286047" name="connsiteY20"/>
              <a:gd fmla="*/ 862642 w 2527540" name="connsiteX21"/>
              <a:gd fmla="*/ 1768463 h 2286047" name="connsiteY21"/>
              <a:gd fmla="*/ 948906 w 2527540" name="connsiteX22"/>
              <a:gd fmla="*/ 1716704 h 2286047" name="connsiteY22"/>
              <a:gd fmla="*/ 1026544 w 2527540" name="connsiteX23"/>
              <a:gd fmla="*/ 1656319 h 2286047" name="connsiteY23"/>
              <a:gd fmla="*/ 1052423 w 2527540" name="connsiteX24"/>
              <a:gd fmla="*/ 1639066 h 2286047" name="connsiteY24"/>
              <a:gd fmla="*/ 1078302 w 2527540" name="connsiteX25"/>
              <a:gd fmla="*/ 1621813 h 2286047" name="connsiteY25"/>
              <a:gd fmla="*/ 1104181 w 2527540" name="connsiteX26"/>
              <a:gd fmla="*/ 1613187 h 2286047" name="connsiteY26"/>
              <a:gd fmla="*/ 1155940 w 2527540" name="connsiteX27"/>
              <a:gd fmla="*/ 1578681 h 2286047" name="connsiteY27"/>
              <a:gd fmla="*/ 1207698 w 2527540" name="connsiteX28"/>
              <a:gd fmla="*/ 1561429 h 2286047" name="connsiteY28"/>
              <a:gd fmla="*/ 1242204 w 2527540" name="connsiteX29"/>
              <a:gd fmla="*/ 1518296 h 2286047" name="connsiteY29"/>
              <a:gd fmla="*/ 1259457 w 2527540" name="connsiteX30"/>
              <a:gd fmla="*/ 1492417 h 2286047" name="connsiteY30"/>
              <a:gd fmla="*/ 1293962 w 2527540" name="connsiteX31"/>
              <a:gd fmla="*/ 1483791 h 2286047" name="connsiteY31"/>
              <a:gd fmla="*/ 1345721 w 2527540" name="connsiteX32"/>
              <a:gd fmla="*/ 1466538 h 2286047" name="connsiteY32"/>
              <a:gd fmla="*/ 1431985 w 2527540" name="connsiteX33"/>
              <a:gd fmla="*/ 1449285 h 2286047" name="connsiteY33"/>
              <a:gd fmla="*/ 1492370 w 2527540" name="connsiteX34"/>
              <a:gd fmla="*/ 1432032 h 2286047" name="connsiteY34"/>
              <a:gd fmla="*/ 1544128 w 2527540" name="connsiteX35"/>
              <a:gd fmla="*/ 1414779 h 2286047" name="connsiteY35"/>
              <a:gd fmla="*/ 1725283 w 2527540" name="connsiteX36"/>
              <a:gd fmla="*/ 1406153 h 2286047" name="connsiteY36"/>
              <a:gd fmla="*/ 1975449 w 2527540" name="connsiteX37"/>
              <a:gd fmla="*/ 1414779 h 2286047" name="connsiteY37"/>
              <a:gd fmla="*/ 2053087 w 2527540" name="connsiteX38"/>
              <a:gd fmla="*/ 1440659 h 2286047" name="connsiteY38"/>
              <a:gd fmla="*/ 2078966 w 2527540" name="connsiteX39"/>
              <a:gd fmla="*/ 1449285 h 2286047" name="connsiteY39"/>
              <a:gd fmla="*/ 2165230 w 2527540" name="connsiteX40"/>
              <a:gd fmla="*/ 1440659 h 2286047" name="connsiteY40"/>
              <a:gd fmla="*/ 2173857 w 2527540" name="connsiteX41"/>
              <a:gd fmla="*/ 1414779 h 2286047" name="connsiteY41"/>
              <a:gd fmla="*/ 2191110 w 2527540" name="connsiteX42"/>
              <a:gd fmla="*/ 1388900 h 2286047" name="connsiteY42"/>
              <a:gd fmla="*/ 2242868 w 2527540" name="connsiteX43"/>
              <a:gd fmla="*/ 1337142 h 2286047" name="connsiteY43"/>
              <a:gd fmla="*/ 2303253 w 2527540" name="connsiteX44"/>
              <a:gd fmla="*/ 1259504 h 2286047" name="connsiteY44"/>
              <a:gd fmla="*/ 2337759 w 2527540" name="connsiteX45"/>
              <a:gd fmla="*/ 1224998 h 2286047" name="connsiteY45"/>
              <a:gd fmla="*/ 2363638 w 2527540" name="connsiteX46"/>
              <a:gd fmla="*/ 1199119 h 2286047" name="connsiteY46"/>
              <a:gd fmla="*/ 2380891 w 2527540" name="connsiteX47"/>
              <a:gd fmla="*/ 1173240 h 2286047" name="connsiteY47"/>
              <a:gd fmla="*/ 2415396 w 2527540" name="connsiteX48"/>
              <a:gd fmla="*/ 1121481 h 2286047" name="connsiteY48"/>
              <a:gd fmla="*/ 2449902 w 2527540" name="connsiteX49"/>
              <a:gd fmla="*/ 1069723 h 2286047" name="connsiteY49"/>
              <a:gd fmla="*/ 2475781 w 2527540" name="connsiteX50"/>
              <a:gd fmla="*/ 992085 h 2286047" name="connsiteY50"/>
              <a:gd fmla="*/ 2493034 w 2527540" name="connsiteX51"/>
              <a:gd fmla="*/ 940327 h 2286047" name="connsiteY51"/>
              <a:gd fmla="*/ 2501661 w 2527540" name="connsiteX52"/>
              <a:gd fmla="*/ 897195 h 2286047" name="connsiteY52"/>
              <a:gd fmla="*/ 2510287 w 2527540" name="connsiteX53"/>
              <a:gd fmla="*/ 862689 h 2286047" name="connsiteY53"/>
              <a:gd fmla="*/ 2527540 w 2527540" name="connsiteX54"/>
              <a:gd fmla="*/ 810930 h 2286047" name="connsiteY54"/>
              <a:gd fmla="*/ 2518913 w 2527540" name="connsiteX55"/>
              <a:gd fmla="*/ 776425 h 2286047" name="connsiteY55"/>
              <a:gd fmla="*/ 2467155 w 2527540" name="connsiteX56"/>
              <a:gd fmla="*/ 750546 h 2286047" name="connsiteY56"/>
              <a:gd fmla="*/ 2449902 w 2527540" name="connsiteX57"/>
              <a:gd fmla="*/ 724666 h 2286047" name="connsiteY57"/>
              <a:gd fmla="*/ 2398144 w 2527540" name="connsiteX58"/>
              <a:gd fmla="*/ 698787 h 2286047" name="connsiteY58"/>
              <a:gd fmla="*/ 2372264 w 2527540" name="connsiteX59"/>
              <a:gd fmla="*/ 672908 h 2286047" name="connsiteY59"/>
              <a:gd fmla="*/ 2320506 w 2527540" name="connsiteX60"/>
              <a:gd fmla="*/ 638402 h 2286047" name="connsiteY60"/>
              <a:gd fmla="*/ 2286000 w 2527540" name="connsiteX61"/>
              <a:gd fmla="*/ 586644 h 2286047" name="connsiteY61"/>
              <a:gd fmla="*/ 2268747 w 2527540" name="connsiteX62"/>
              <a:gd fmla="*/ 560764 h 2286047" name="connsiteY62"/>
              <a:gd fmla="*/ 2242868 w 2527540" name="connsiteX63"/>
              <a:gd fmla="*/ 526259 h 2286047" name="connsiteY63"/>
              <a:gd fmla="*/ 2225615 w 2527540" name="connsiteX64"/>
              <a:gd fmla="*/ 500379 h 2286047" name="connsiteY64"/>
              <a:gd fmla="*/ 2173857 w 2527540" name="connsiteX65"/>
              <a:gd fmla="*/ 465874 h 2286047" name="connsiteY65"/>
              <a:gd fmla="*/ 2139351 w 2527540" name="connsiteX66"/>
              <a:gd fmla="*/ 431368 h 2286047" name="connsiteY66"/>
              <a:gd fmla="*/ 2087593 w 2527540" name="connsiteX67"/>
              <a:gd fmla="*/ 396863 h 2286047" name="connsiteY67"/>
              <a:gd fmla="*/ 2070340 w 2527540" name="connsiteX68"/>
              <a:gd fmla="*/ 370983 h 2286047" name="connsiteY68"/>
              <a:gd fmla="*/ 1966823 w 2527540" name="connsiteX69"/>
              <a:gd fmla="*/ 319225 h 2286047" name="connsiteY69"/>
              <a:gd fmla="*/ 1897812 w 2527540" name="connsiteX70"/>
              <a:gd fmla="*/ 293346 h 2286047" name="connsiteY70"/>
              <a:gd fmla="*/ 1777042 w 2527540" name="connsiteX71"/>
              <a:gd fmla="*/ 267466 h 2286047" name="connsiteY71"/>
              <a:gd fmla="*/ 1725283 w 2527540" name="connsiteX72"/>
              <a:gd fmla="*/ 250213 h 2286047" name="connsiteY72"/>
              <a:gd fmla="*/ 1664898 w 2527540" name="connsiteX73"/>
              <a:gd fmla="*/ 232961 h 2286047" name="connsiteY73"/>
              <a:gd fmla="*/ 1587261 w 2527540" name="connsiteX74"/>
              <a:gd fmla="*/ 189829 h 2286047" name="connsiteY74"/>
              <a:gd fmla="*/ 1561381 w 2527540" name="connsiteX75"/>
              <a:gd fmla="*/ 172576 h 2286047" name="connsiteY75"/>
              <a:gd fmla="*/ 1535502 w 2527540" name="connsiteX76"/>
              <a:gd fmla="*/ 163949 h 2286047" name="connsiteY76"/>
              <a:gd fmla="*/ 1475117 w 2527540" name="connsiteX77"/>
              <a:gd fmla="*/ 129444 h 2286047" name="connsiteY77"/>
              <a:gd fmla="*/ 1483744 w 2527540" name="connsiteX78"/>
              <a:gd fmla="*/ 94938 h 2286047" name="connsiteY78"/>
              <a:gd fmla="*/ 1509623 w 2527540" name="connsiteX79"/>
              <a:gd fmla="*/ 86312 h 2286047" name="connsiteY79"/>
              <a:gd fmla="*/ 1552755 w 2527540" name="connsiteX80"/>
              <a:gd fmla="*/ 34553 h 2286047" name="connsiteY80"/>
              <a:gd fmla="*/ 1570008 w 2527540" name="connsiteX81"/>
              <a:gd fmla="*/ 47 h 2286047" name="connsiteY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b="b" l="l" r="r" t="t"/>
            <a:pathLst>
              <a:path h="2286047" w="2527540">
                <a:moveTo>
                  <a:pt x="0" y="2286047"/>
                </a:moveTo>
                <a:cubicBezTo>
                  <a:pt x="25872" y="2281735"/>
                  <a:pt x="80732" y="2275358"/>
                  <a:pt x="103517" y="2260168"/>
                </a:cubicBezTo>
                <a:cubicBezTo>
                  <a:pt x="136962" y="2237871"/>
                  <a:pt x="119560" y="2246193"/>
                  <a:pt x="155276" y="2234289"/>
                </a:cubicBezTo>
                <a:cubicBezTo>
                  <a:pt x="158151" y="2225663"/>
                  <a:pt x="161930" y="2217286"/>
                  <a:pt x="163902" y="2208410"/>
                </a:cubicBezTo>
                <a:cubicBezTo>
                  <a:pt x="167696" y="2191336"/>
                  <a:pt x="163850" y="2171837"/>
                  <a:pt x="172528" y="2156651"/>
                </a:cubicBezTo>
                <a:cubicBezTo>
                  <a:pt x="177040" y="2148756"/>
                  <a:pt x="189781" y="2150900"/>
                  <a:pt x="198408" y="2148025"/>
                </a:cubicBezTo>
                <a:cubicBezTo>
                  <a:pt x="207034" y="2139399"/>
                  <a:pt x="213695" y="2128199"/>
                  <a:pt x="224287" y="2122146"/>
                </a:cubicBezTo>
                <a:cubicBezTo>
                  <a:pt x="314595" y="2070541"/>
                  <a:pt x="201195" y="2162054"/>
                  <a:pt x="293298" y="2096266"/>
                </a:cubicBezTo>
                <a:cubicBezTo>
                  <a:pt x="303225" y="2089175"/>
                  <a:pt x="308586" y="2076440"/>
                  <a:pt x="319178" y="2070387"/>
                </a:cubicBezTo>
                <a:cubicBezTo>
                  <a:pt x="326248" y="2066347"/>
                  <a:pt x="393579" y="2054017"/>
                  <a:pt x="396815" y="2053134"/>
                </a:cubicBezTo>
                <a:cubicBezTo>
                  <a:pt x="414360" y="2048349"/>
                  <a:pt x="431321" y="2041632"/>
                  <a:pt x="448574" y="2035881"/>
                </a:cubicBezTo>
                <a:lnTo>
                  <a:pt x="500332" y="2018629"/>
                </a:lnTo>
                <a:cubicBezTo>
                  <a:pt x="508959" y="2015753"/>
                  <a:pt x="518646" y="2015046"/>
                  <a:pt x="526212" y="2010002"/>
                </a:cubicBezTo>
                <a:cubicBezTo>
                  <a:pt x="534838" y="2004251"/>
                  <a:pt x="544126" y="1999386"/>
                  <a:pt x="552091" y="1992749"/>
                </a:cubicBezTo>
                <a:cubicBezTo>
                  <a:pt x="618511" y="1937399"/>
                  <a:pt x="539596" y="1992453"/>
                  <a:pt x="603849" y="1949617"/>
                </a:cubicBezTo>
                <a:cubicBezTo>
                  <a:pt x="609482" y="1941168"/>
                  <a:pt x="651464" y="1876123"/>
                  <a:pt x="664234" y="1863353"/>
                </a:cubicBezTo>
                <a:cubicBezTo>
                  <a:pt x="674400" y="1853187"/>
                  <a:pt x="686257" y="1844607"/>
                  <a:pt x="698740" y="1837474"/>
                </a:cubicBezTo>
                <a:cubicBezTo>
                  <a:pt x="706635" y="1832963"/>
                  <a:pt x="716261" y="1832429"/>
                  <a:pt x="724619" y="1828847"/>
                </a:cubicBezTo>
                <a:cubicBezTo>
                  <a:pt x="736439" y="1823781"/>
                  <a:pt x="747185" y="1816371"/>
                  <a:pt x="759125" y="1811595"/>
                </a:cubicBezTo>
                <a:cubicBezTo>
                  <a:pt x="776010" y="1804841"/>
                  <a:pt x="810883" y="1794342"/>
                  <a:pt x="810883" y="1794342"/>
                </a:cubicBezTo>
                <a:cubicBezTo>
                  <a:pt x="819509" y="1788591"/>
                  <a:pt x="827489" y="1781725"/>
                  <a:pt x="836762" y="1777089"/>
                </a:cubicBezTo>
                <a:cubicBezTo>
                  <a:pt x="844895" y="1773022"/>
                  <a:pt x="854284" y="1772045"/>
                  <a:pt x="862642" y="1768463"/>
                </a:cubicBezTo>
                <a:cubicBezTo>
                  <a:pt x="886465" y="1758253"/>
                  <a:pt x="933577" y="1732033"/>
                  <a:pt x="948906" y="1716704"/>
                </a:cubicBezTo>
                <a:cubicBezTo>
                  <a:pt x="989448" y="1676162"/>
                  <a:pt x="964634" y="1697593"/>
                  <a:pt x="1026544" y="1656319"/>
                </a:cubicBezTo>
                <a:lnTo>
                  <a:pt x="1052423" y="1639066"/>
                </a:lnTo>
                <a:cubicBezTo>
                  <a:pt x="1061049" y="1633315"/>
                  <a:pt x="1068466" y="1625091"/>
                  <a:pt x="1078302" y="1621813"/>
                </a:cubicBezTo>
                <a:lnTo>
                  <a:pt x="1104181" y="1613187"/>
                </a:lnTo>
                <a:cubicBezTo>
                  <a:pt x="1121434" y="1601685"/>
                  <a:pt x="1136268" y="1585238"/>
                  <a:pt x="1155940" y="1578681"/>
                </a:cubicBezTo>
                <a:lnTo>
                  <a:pt x="1207698" y="1561429"/>
                </a:lnTo>
                <a:cubicBezTo>
                  <a:pt x="1225590" y="1489864"/>
                  <a:pt x="1199663" y="1552329"/>
                  <a:pt x="1242204" y="1518296"/>
                </a:cubicBezTo>
                <a:cubicBezTo>
                  <a:pt x="1250300" y="1511819"/>
                  <a:pt x="1250831" y="1498168"/>
                  <a:pt x="1259457" y="1492417"/>
                </a:cubicBezTo>
                <a:cubicBezTo>
                  <a:pt x="1269322" y="1485841"/>
                  <a:pt x="1282606" y="1487198"/>
                  <a:pt x="1293962" y="1483791"/>
                </a:cubicBezTo>
                <a:cubicBezTo>
                  <a:pt x="1311381" y="1478565"/>
                  <a:pt x="1327888" y="1470105"/>
                  <a:pt x="1345721" y="1466538"/>
                </a:cubicBezTo>
                <a:cubicBezTo>
                  <a:pt x="1374476" y="1460787"/>
                  <a:pt x="1404166" y="1458558"/>
                  <a:pt x="1431985" y="1449285"/>
                </a:cubicBezTo>
                <a:cubicBezTo>
                  <a:pt x="1518984" y="1420286"/>
                  <a:pt x="1384015" y="1464539"/>
                  <a:pt x="1492370" y="1432032"/>
                </a:cubicBezTo>
                <a:cubicBezTo>
                  <a:pt x="1509789" y="1426806"/>
                  <a:pt x="1525963" y="1415644"/>
                  <a:pt x="1544128" y="1414779"/>
                </a:cubicBezTo>
                <a:lnTo>
                  <a:pt x="1725283" y="1406153"/>
                </a:lnTo>
                <a:cubicBezTo>
                  <a:pt x="1808672" y="1409028"/>
                  <a:pt x="1892316" y="1407653"/>
                  <a:pt x="1975449" y="1414779"/>
                </a:cubicBezTo>
                <a:cubicBezTo>
                  <a:pt x="1975457" y="1414780"/>
                  <a:pt x="2040143" y="1436344"/>
                  <a:pt x="2053087" y="1440659"/>
                </a:cubicBezTo>
                <a:lnTo>
                  <a:pt x="2078966" y="1449285"/>
                </a:lnTo>
                <a:cubicBezTo>
                  <a:pt x="2107721" y="1446410"/>
                  <a:pt x="2138072" y="1450535"/>
                  <a:pt x="2165230" y="1440659"/>
                </a:cubicBezTo>
                <a:cubicBezTo>
                  <a:pt x="2173776" y="1437551"/>
                  <a:pt x="2169790" y="1422912"/>
                  <a:pt x="2173857" y="1414779"/>
                </a:cubicBezTo>
                <a:cubicBezTo>
                  <a:pt x="2178494" y="1405506"/>
                  <a:pt x="2184222" y="1396649"/>
                  <a:pt x="2191110" y="1388900"/>
                </a:cubicBezTo>
                <a:cubicBezTo>
                  <a:pt x="2207320" y="1370664"/>
                  <a:pt x="2242868" y="1337142"/>
                  <a:pt x="2242868" y="1337142"/>
                </a:cubicBezTo>
                <a:cubicBezTo>
                  <a:pt x="2259211" y="1288116"/>
                  <a:pt x="2245066" y="1317692"/>
                  <a:pt x="2303253" y="1259504"/>
                </a:cubicBezTo>
                <a:lnTo>
                  <a:pt x="2337759" y="1224998"/>
                </a:lnTo>
                <a:cubicBezTo>
                  <a:pt x="2346385" y="1216372"/>
                  <a:pt x="2356871" y="1209270"/>
                  <a:pt x="2363638" y="1199119"/>
                </a:cubicBezTo>
                <a:lnTo>
                  <a:pt x="2380891" y="1173240"/>
                </a:lnTo>
                <a:cubicBezTo>
                  <a:pt x="2397387" y="1123749"/>
                  <a:pt x="2377704" y="1169943"/>
                  <a:pt x="2415396" y="1121481"/>
                </a:cubicBezTo>
                <a:cubicBezTo>
                  <a:pt x="2428126" y="1105114"/>
                  <a:pt x="2449902" y="1069723"/>
                  <a:pt x="2449902" y="1069723"/>
                </a:cubicBezTo>
                <a:lnTo>
                  <a:pt x="2475781" y="992085"/>
                </a:lnTo>
                <a:lnTo>
                  <a:pt x="2493034" y="940327"/>
                </a:lnTo>
                <a:cubicBezTo>
                  <a:pt x="2495910" y="925950"/>
                  <a:pt x="2498480" y="911508"/>
                  <a:pt x="2501661" y="897195"/>
                </a:cubicBezTo>
                <a:cubicBezTo>
                  <a:pt x="2504233" y="885621"/>
                  <a:pt x="2506880" y="874045"/>
                  <a:pt x="2510287" y="862689"/>
                </a:cubicBezTo>
                <a:cubicBezTo>
                  <a:pt x="2515513" y="845270"/>
                  <a:pt x="2527540" y="810930"/>
                  <a:pt x="2527540" y="810930"/>
                </a:cubicBezTo>
                <a:cubicBezTo>
                  <a:pt x="2524664" y="799428"/>
                  <a:pt x="2525489" y="786289"/>
                  <a:pt x="2518913" y="776425"/>
                </a:cubicBezTo>
                <a:cubicBezTo>
                  <a:pt x="2509356" y="762091"/>
                  <a:pt x="2481918" y="755467"/>
                  <a:pt x="2467155" y="750546"/>
                </a:cubicBezTo>
                <a:cubicBezTo>
                  <a:pt x="2461404" y="741919"/>
                  <a:pt x="2457233" y="731997"/>
                  <a:pt x="2449902" y="724666"/>
                </a:cubicBezTo>
                <a:cubicBezTo>
                  <a:pt x="2433179" y="707943"/>
                  <a:pt x="2419193" y="705803"/>
                  <a:pt x="2398144" y="698787"/>
                </a:cubicBezTo>
                <a:cubicBezTo>
                  <a:pt x="2389517" y="690161"/>
                  <a:pt x="2381894" y="680398"/>
                  <a:pt x="2372264" y="672908"/>
                </a:cubicBezTo>
                <a:cubicBezTo>
                  <a:pt x="2355897" y="660178"/>
                  <a:pt x="2320506" y="638402"/>
                  <a:pt x="2320506" y="638402"/>
                </a:cubicBezTo>
                <a:lnTo>
                  <a:pt x="2286000" y="586644"/>
                </a:lnTo>
                <a:cubicBezTo>
                  <a:pt x="2280249" y="578017"/>
                  <a:pt x="2274968" y="569058"/>
                  <a:pt x="2268747" y="560764"/>
                </a:cubicBezTo>
                <a:cubicBezTo>
                  <a:pt x="2260121" y="549262"/>
                  <a:pt x="2251225" y="537958"/>
                  <a:pt x="2242868" y="526259"/>
                </a:cubicBezTo>
                <a:cubicBezTo>
                  <a:pt x="2236842" y="517822"/>
                  <a:pt x="2233418" y="507206"/>
                  <a:pt x="2225615" y="500379"/>
                </a:cubicBezTo>
                <a:cubicBezTo>
                  <a:pt x="2210010" y="486725"/>
                  <a:pt x="2188519" y="480536"/>
                  <a:pt x="2173857" y="465874"/>
                </a:cubicBezTo>
                <a:cubicBezTo>
                  <a:pt x="2162355" y="454372"/>
                  <a:pt x="2152053" y="441529"/>
                  <a:pt x="2139351" y="431368"/>
                </a:cubicBezTo>
                <a:cubicBezTo>
                  <a:pt x="2123160" y="418415"/>
                  <a:pt x="2087593" y="396863"/>
                  <a:pt x="2087593" y="396863"/>
                </a:cubicBezTo>
                <a:cubicBezTo>
                  <a:pt x="2081842" y="388236"/>
                  <a:pt x="2078143" y="377810"/>
                  <a:pt x="2070340" y="370983"/>
                </a:cubicBezTo>
                <a:cubicBezTo>
                  <a:pt x="2004418" y="313301"/>
                  <a:pt x="2037403" y="354515"/>
                  <a:pt x="1966823" y="319225"/>
                </a:cubicBezTo>
                <a:cubicBezTo>
                  <a:pt x="1921713" y="296670"/>
                  <a:pt x="1944793" y="305091"/>
                  <a:pt x="1897812" y="293346"/>
                </a:cubicBezTo>
                <a:cubicBezTo>
                  <a:pt x="1825116" y="256998"/>
                  <a:pt x="1903838" y="291241"/>
                  <a:pt x="1777042" y="267466"/>
                </a:cubicBezTo>
                <a:cubicBezTo>
                  <a:pt x="1759167" y="264114"/>
                  <a:pt x="1742926" y="254624"/>
                  <a:pt x="1725283" y="250213"/>
                </a:cubicBezTo>
                <a:cubicBezTo>
                  <a:pt x="1681956" y="239382"/>
                  <a:pt x="1702025" y="245336"/>
                  <a:pt x="1664898" y="232961"/>
                </a:cubicBezTo>
                <a:cubicBezTo>
                  <a:pt x="1605574" y="193411"/>
                  <a:pt x="1632811" y="205012"/>
                  <a:pt x="1587261" y="189829"/>
                </a:cubicBezTo>
                <a:cubicBezTo>
                  <a:pt x="1578634" y="184078"/>
                  <a:pt x="1570654" y="177213"/>
                  <a:pt x="1561381" y="172576"/>
                </a:cubicBezTo>
                <a:cubicBezTo>
                  <a:pt x="1553248" y="168509"/>
                  <a:pt x="1543397" y="168460"/>
                  <a:pt x="1535502" y="163949"/>
                </a:cubicBezTo>
                <a:cubicBezTo>
                  <a:pt x="1462392" y="122172"/>
                  <a:pt x="1534450" y="149221"/>
                  <a:pt x="1475117" y="129444"/>
                </a:cubicBezTo>
                <a:cubicBezTo>
                  <a:pt x="1477993" y="117942"/>
                  <a:pt x="1476338" y="104196"/>
                  <a:pt x="1483744" y="94938"/>
                </a:cubicBezTo>
                <a:cubicBezTo>
                  <a:pt x="1489424" y="87838"/>
                  <a:pt x="1502057" y="91356"/>
                  <a:pt x="1509623" y="86312"/>
                </a:cubicBezTo>
                <a:cubicBezTo>
                  <a:pt x="1529547" y="73029"/>
                  <a:pt x="1540025" y="53647"/>
                  <a:pt x="1552755" y="34553"/>
                </a:cubicBezTo>
                <a:cubicBezTo>
                  <a:pt x="1562078" y="-2743"/>
                  <a:pt x="1549525" y="47"/>
                  <a:pt x="1570008" y="47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4005170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/>
      </p:par>
    </p:tnLst>
  </p:timing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4F2C031-0917-23E6-110A-B3518DD49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346989" cy="762000"/>
          </a:xfrm>
        </p:spPr>
        <p:txBody>
          <a:bodyPr>
            <a:normAutofit fontScale="90000"/>
          </a:bodyPr>
          <a:lstStyle/>
          <a:p>
            <a:r>
              <a:rPr dirty="0" lang="nl-NL" smtClean="0" sz="2800">
                <a:solidFill>
                  <a:srgbClr val="0070C0"/>
                </a:solidFill>
              </a:rPr>
              <a:t>Sluipverkeer uit noorden naar ziekenhuis via </a:t>
            </a:r>
            <a:r>
              <a:rPr dirty="0" err="1" lang="nl-NL" smtClean="0" sz="2800">
                <a:solidFill>
                  <a:srgbClr val="0070C0"/>
                </a:solidFill>
              </a:rPr>
              <a:t>Kennemersingel</a:t>
            </a:r>
            <a:endParaRPr dirty="0" lang="nl-NL" sz="280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CD2C3498-7355-353C-3A2E-53AA8B16D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06378"/>
            <a:ext cx="7886700" cy="4304296"/>
          </a:xfrm>
        </p:spPr>
        <p:txBody>
          <a:bodyPr>
            <a:normAutofit/>
          </a:bodyPr>
          <a:lstStyle/>
          <a:p>
            <a:pPr indent="0" marL="0">
              <a:buNone/>
            </a:pPr>
            <a:endParaRPr dirty="0" lang="nl-NL" smtClean="0" sz="2000"/>
          </a:p>
          <a:p>
            <a:pPr indent="0" lvl="0" marL="0">
              <a:buNone/>
            </a:pPr>
            <a:endParaRPr dirty="0" lang="nl-NL" sz="1600">
              <a:solidFill>
                <a:prstClr val="black"/>
              </a:solidFill>
            </a:endParaRPr>
          </a:p>
          <a:p>
            <a:pPr lvl="0">
              <a:buFontTx/>
              <a:buChar char="-"/>
            </a:pPr>
            <a:endParaRPr dirty="0" lang="nl-NL" sz="1600">
              <a:solidFill>
                <a:prstClr val="black"/>
              </a:solidFill>
            </a:endParaRPr>
          </a:p>
          <a:p>
            <a:pPr>
              <a:buFontTx/>
              <a:buChar char="-"/>
            </a:pPr>
            <a:endParaRPr dirty="0" lang="nl-NL" smtClean="0" sz="2400">
              <a:solidFill>
                <a:prstClr val="black"/>
              </a:solidFill>
            </a:endParaRPr>
          </a:p>
          <a:p>
            <a:pPr indent="0" lvl="0" marL="0">
              <a:buNone/>
            </a:pPr>
            <a:endParaRPr dirty="0" lang="nl-NL" smtClean="0" sz="2400">
              <a:solidFill>
                <a:prstClr val="black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/>
          <a:srcRect b="67" l="-666" r="4" t="54"/>
          <a:stretch/>
        </p:blipFill>
        <p:spPr>
          <a:xfrm>
            <a:off x="1233397" y="1524000"/>
            <a:ext cx="6486706" cy="5334000"/>
          </a:xfrm>
          <a:prstGeom prst="rect">
            <a:avLst/>
          </a:prstGeom>
        </p:spPr>
      </p:pic>
      <p:sp>
        <p:nvSpPr>
          <p:cNvPr id="8" name="Vrije vorm 7"/>
          <p:cNvSpPr/>
          <p:nvPr/>
        </p:nvSpPr>
        <p:spPr>
          <a:xfrm>
            <a:off x="2681633" y="2113472"/>
            <a:ext cx="889703" cy="2855343"/>
          </a:xfrm>
          <a:custGeom>
            <a:avLst/>
            <a:gdLst>
              <a:gd fmla="*/ 889703 w 889703" name="connsiteX0"/>
              <a:gd fmla="*/ 0 h 2855343" name="connsiteY0"/>
              <a:gd fmla="*/ 863824 w 889703" name="connsiteX1"/>
              <a:gd fmla="*/ 43132 h 2855343" name="connsiteY1"/>
              <a:gd fmla="*/ 846571 w 889703" name="connsiteX2"/>
              <a:gd fmla="*/ 94890 h 2855343" name="connsiteY2"/>
              <a:gd fmla="*/ 837944 w 889703" name="connsiteX3"/>
              <a:gd fmla="*/ 120770 h 2855343" name="connsiteY3"/>
              <a:gd fmla="*/ 829318 w 889703" name="connsiteX4"/>
              <a:gd fmla="*/ 146649 h 2855343" name="connsiteY4"/>
              <a:gd fmla="*/ 820692 w 889703" name="connsiteX5"/>
              <a:gd fmla="*/ 172528 h 2855343" name="connsiteY5"/>
              <a:gd fmla="*/ 786186 w 889703" name="connsiteX6"/>
              <a:gd fmla="*/ 232913 h 2855343" name="connsiteY6"/>
              <a:gd fmla="*/ 777559 w 889703" name="connsiteX7"/>
              <a:gd fmla="*/ 258792 h 2855343" name="connsiteY7"/>
              <a:gd fmla="*/ 760307 w 889703" name="connsiteX8"/>
              <a:gd fmla="*/ 284671 h 2855343" name="connsiteY8"/>
              <a:gd fmla="*/ 751680 w 889703" name="connsiteX9"/>
              <a:gd fmla="*/ 310551 h 2855343" name="connsiteY9"/>
              <a:gd fmla="*/ 734427 w 889703" name="connsiteX10"/>
              <a:gd fmla="*/ 336430 h 2855343" name="connsiteY10"/>
              <a:gd fmla="*/ 717175 w 889703" name="connsiteX11"/>
              <a:gd fmla="*/ 370936 h 2855343" name="connsiteY11"/>
              <a:gd fmla="*/ 699922 w 889703" name="connsiteX12"/>
              <a:gd fmla="*/ 396815 h 2855343" name="connsiteY12"/>
              <a:gd fmla="*/ 674042 w 889703" name="connsiteX13"/>
              <a:gd fmla="*/ 448573 h 2855343" name="connsiteY13"/>
              <a:gd fmla="*/ 648163 w 889703" name="connsiteX14"/>
              <a:gd fmla="*/ 508958 h 2855343" name="connsiteY14"/>
              <a:gd fmla="*/ 622284 w 889703" name="connsiteX15"/>
              <a:gd fmla="*/ 586596 h 2855343" name="connsiteY15"/>
              <a:gd fmla="*/ 613658 w 889703" name="connsiteX16"/>
              <a:gd fmla="*/ 612475 h 2855343" name="connsiteY16"/>
              <a:gd fmla="*/ 596405 w 889703" name="connsiteX17"/>
              <a:gd fmla="*/ 638354 h 2855343" name="connsiteY17"/>
              <a:gd fmla="*/ 579152 w 889703" name="connsiteX18"/>
              <a:gd fmla="*/ 672860 h 2855343" name="connsiteY18"/>
              <a:gd fmla="*/ 553273 w 889703" name="connsiteX19"/>
              <a:gd fmla="*/ 690113 h 2855343" name="connsiteY19"/>
              <a:gd fmla="*/ 544646 w 889703" name="connsiteX20"/>
              <a:gd fmla="*/ 715992 h 2855343" name="connsiteY20"/>
              <a:gd fmla="*/ 501514 w 889703" name="connsiteX21"/>
              <a:gd fmla="*/ 767751 h 2855343" name="connsiteY21"/>
              <a:gd fmla="*/ 484261 w 889703" name="connsiteX22"/>
              <a:gd fmla="*/ 793630 h 2855343" name="connsiteY22"/>
              <a:gd fmla="*/ 475635 w 889703" name="connsiteX23"/>
              <a:gd fmla="*/ 819509 h 2855343" name="connsiteY23"/>
              <a:gd fmla="*/ 467009 w 889703" name="connsiteX24"/>
              <a:gd fmla="*/ 854015 h 2855343" name="connsiteY24"/>
              <a:gd fmla="*/ 441129 w 889703" name="connsiteX25"/>
              <a:gd fmla="*/ 862641 h 2855343" name="connsiteY25"/>
              <a:gd fmla="*/ 432503 w 889703" name="connsiteX26"/>
              <a:gd fmla="*/ 888520 h 2855343" name="connsiteY26"/>
              <a:gd fmla="*/ 406624 w 889703" name="connsiteX27"/>
              <a:gd fmla="*/ 914400 h 2855343" name="connsiteY27"/>
              <a:gd fmla="*/ 372118 w 889703" name="connsiteX28"/>
              <a:gd fmla="*/ 966158 h 2855343" name="connsiteY28"/>
              <a:gd fmla="*/ 372118 w 889703" name="connsiteX29"/>
              <a:gd fmla="*/ 966158 h 2855343" name="connsiteY29"/>
              <a:gd fmla="*/ 354865 w 889703" name="connsiteX30"/>
              <a:gd fmla="*/ 1000664 h 2855343" name="connsiteY30"/>
              <a:gd fmla="*/ 346239 w 889703" name="connsiteX31"/>
              <a:gd fmla="*/ 1026543 h 2855343" name="connsiteY31"/>
              <a:gd fmla="*/ 320359 w 889703" name="connsiteX32"/>
              <a:gd fmla="*/ 1043796 h 2855343" name="connsiteY32"/>
              <a:gd fmla="*/ 303107 w 889703" name="connsiteX33"/>
              <a:gd fmla="*/ 1086928 h 2855343" name="connsiteY33"/>
              <a:gd fmla="*/ 294480 w 889703" name="connsiteX34"/>
              <a:gd fmla="*/ 1112807 h 2855343" name="connsiteY34"/>
              <a:gd fmla="*/ 268601 w 889703" name="connsiteX35"/>
              <a:gd fmla="*/ 1138686 h 2855343" name="connsiteY35"/>
              <a:gd fmla="*/ 234095 w 889703" name="connsiteX36"/>
              <a:gd fmla="*/ 1216324 h 2855343" name="connsiteY36"/>
              <a:gd fmla="*/ 216842 w 889703" name="connsiteX37"/>
              <a:gd fmla="*/ 1276709 h 2855343" name="connsiteY37"/>
              <a:gd fmla="*/ 182337 w 889703" name="connsiteX38"/>
              <a:gd fmla="*/ 1337094 h 2855343" name="connsiteY38"/>
              <a:gd fmla="*/ 156458 w 889703" name="connsiteX39"/>
              <a:gd fmla="*/ 1388853 h 2855343" name="connsiteY39"/>
              <a:gd fmla="*/ 130578 w 889703" name="connsiteX40"/>
              <a:gd fmla="*/ 1406105 h 2855343" name="connsiteY40"/>
              <a:gd fmla="*/ 113325 w 889703" name="connsiteX41"/>
              <a:gd fmla="*/ 1440611 h 2855343" name="connsiteY41"/>
              <a:gd fmla="*/ 104699 w 889703" name="connsiteX42"/>
              <a:gd fmla="*/ 1466490 h 2855343" name="connsiteY42"/>
              <a:gd fmla="*/ 70193 w 889703" name="connsiteX43"/>
              <a:gd fmla="*/ 1518249 h 2855343" name="connsiteY43"/>
              <a:gd fmla="*/ 52941 w 889703" name="connsiteX44"/>
              <a:gd fmla="*/ 1544128 h 2855343" name="connsiteY44"/>
              <a:gd fmla="*/ 27061 w 889703" name="connsiteX45"/>
              <a:gd fmla="*/ 1595886 h 2855343" name="connsiteY45"/>
              <a:gd fmla="*/ 18435 w 889703" name="connsiteX46"/>
              <a:gd fmla="*/ 1621766 h 2855343" name="connsiteY46"/>
              <a:gd fmla="*/ 9809 w 889703" name="connsiteX47"/>
              <a:gd fmla="*/ 1673524 h 2855343" name="connsiteY47"/>
              <a:gd fmla="*/ 87446 w 889703" name="connsiteX48"/>
              <a:gd fmla="*/ 1708030 h 2855343" name="connsiteY48"/>
              <a:gd fmla="*/ 113325 w 889703" name="connsiteX49"/>
              <a:gd fmla="*/ 1716656 h 2855343" name="connsiteY49"/>
              <a:gd fmla="*/ 121952 w 889703" name="connsiteX50"/>
              <a:gd fmla="*/ 1742536 h 2855343" name="connsiteY50"/>
              <a:gd fmla="*/ 156458 w 889703" name="connsiteX51"/>
              <a:gd fmla="*/ 1794294 h 2855343" name="connsiteY51"/>
              <a:gd fmla="*/ 173710 w 889703" name="connsiteX52"/>
              <a:gd fmla="*/ 1820173 h 2855343" name="connsiteY52"/>
              <a:gd fmla="*/ 190963 w 889703" name="connsiteX53"/>
              <a:gd fmla="*/ 1846053 h 2855343" name="connsiteY53"/>
              <a:gd fmla="*/ 242722 w 889703" name="connsiteX54"/>
              <a:gd fmla="*/ 1863305 h 2855343" name="connsiteY54"/>
              <a:gd fmla="*/ 268601 w 889703" name="connsiteX55"/>
              <a:gd fmla="*/ 1871932 h 2855343" name="connsiteY55"/>
              <a:gd fmla="*/ 320359 w 889703" name="connsiteX56"/>
              <a:gd fmla="*/ 1906437 h 2855343" name="connsiteY56"/>
              <a:gd fmla="*/ 346239 w 889703" name="connsiteX57"/>
              <a:gd fmla="*/ 1923690 h 2855343" name="connsiteY57"/>
              <a:gd fmla="*/ 380744 w 889703" name="connsiteX58"/>
              <a:gd fmla="*/ 1932317 h 2855343" name="connsiteY58"/>
              <a:gd fmla="*/ 415250 w 889703" name="connsiteX59"/>
              <a:gd fmla="*/ 1949570 h 2855343" name="connsiteY59"/>
              <a:gd fmla="*/ 441129 w 889703" name="connsiteX60"/>
              <a:gd fmla="*/ 1966822 h 2855343" name="connsiteY60"/>
              <a:gd fmla="*/ 527393 w 889703" name="connsiteX61"/>
              <a:gd fmla="*/ 1992702 h 2855343" name="connsiteY61"/>
              <a:gd fmla="*/ 587778 w 889703" name="connsiteX62"/>
              <a:gd fmla="*/ 2018581 h 2855343" name="connsiteY62"/>
              <a:gd fmla="*/ 639537 w 889703" name="connsiteX63"/>
              <a:gd fmla="*/ 2035834 h 2855343" name="connsiteY63"/>
              <a:gd fmla="*/ 699922 w 889703" name="connsiteX64"/>
              <a:gd fmla="*/ 2104845 h 2855343" name="connsiteY64"/>
              <a:gd fmla="*/ 717175 w 889703" name="connsiteX65"/>
              <a:gd fmla="*/ 2130724 h 2855343" name="connsiteY65"/>
              <a:gd fmla="*/ 743054 w 889703" name="connsiteX66"/>
              <a:gd fmla="*/ 2182483 h 2855343" name="connsiteY66"/>
              <a:gd fmla="*/ 751680 w 889703" name="connsiteX67"/>
              <a:gd fmla="*/ 2389517 h 2855343" name="connsiteY67"/>
              <a:gd fmla="*/ 760307 w 889703" name="connsiteX68"/>
              <a:gd fmla="*/ 2415396 h 2855343" name="connsiteY68"/>
              <a:gd fmla="*/ 794812 w 889703" name="connsiteX69"/>
              <a:gd fmla="*/ 2467154 h 2855343" name="connsiteY69"/>
              <a:gd fmla="*/ 812065 w 889703" name="connsiteX70"/>
              <a:gd fmla="*/ 2493034 h 2855343" name="connsiteY70"/>
              <a:gd fmla="*/ 829318 w 889703" name="connsiteX71"/>
              <a:gd fmla="*/ 2518913 h 2855343" name="connsiteY71"/>
              <a:gd fmla="*/ 829318 w 889703" name="connsiteX72"/>
              <a:gd fmla="*/ 2846717 h 2855343" name="connsiteY72"/>
              <a:gd fmla="*/ 803439 w 889703" name="connsiteX73"/>
              <a:gd fmla="*/ 2855343 h 2855343" name="connsiteY73"/>
              <a:gd fmla="*/ 794812 w 889703" name="connsiteX74"/>
              <a:gd fmla="*/ 2829464 h 2855343" name="connsiteY74"/>
              <a:gd fmla="*/ 682669 w 889703" name="connsiteX75"/>
              <a:gd fmla="*/ 2812211 h 2855343" name="connsiteY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b="b" l="l" r="r" t="t"/>
            <a:pathLst>
              <a:path h="2855343" w="889703">
                <a:moveTo>
                  <a:pt x="889703" y="0"/>
                </a:moveTo>
                <a:cubicBezTo>
                  <a:pt x="881077" y="14377"/>
                  <a:pt x="870762" y="27868"/>
                  <a:pt x="863824" y="43132"/>
                </a:cubicBezTo>
                <a:cubicBezTo>
                  <a:pt x="856299" y="59688"/>
                  <a:pt x="852322" y="77637"/>
                  <a:pt x="846571" y="94890"/>
                </a:cubicBezTo>
                <a:lnTo>
                  <a:pt x="837944" y="120770"/>
                </a:lnTo>
                <a:lnTo>
                  <a:pt x="829318" y="146649"/>
                </a:lnTo>
                <a:cubicBezTo>
                  <a:pt x="826443" y="155275"/>
                  <a:pt x="825736" y="164962"/>
                  <a:pt x="820692" y="172528"/>
                </a:cubicBezTo>
                <a:cubicBezTo>
                  <a:pt x="803364" y="198520"/>
                  <a:pt x="799321" y="202265"/>
                  <a:pt x="786186" y="232913"/>
                </a:cubicBezTo>
                <a:cubicBezTo>
                  <a:pt x="782604" y="241271"/>
                  <a:pt x="781626" y="250659"/>
                  <a:pt x="777559" y="258792"/>
                </a:cubicBezTo>
                <a:cubicBezTo>
                  <a:pt x="772923" y="268065"/>
                  <a:pt x="764943" y="275398"/>
                  <a:pt x="760307" y="284671"/>
                </a:cubicBezTo>
                <a:cubicBezTo>
                  <a:pt x="756240" y="292804"/>
                  <a:pt x="755747" y="302418"/>
                  <a:pt x="751680" y="310551"/>
                </a:cubicBezTo>
                <a:cubicBezTo>
                  <a:pt x="747043" y="319824"/>
                  <a:pt x="739571" y="327428"/>
                  <a:pt x="734427" y="336430"/>
                </a:cubicBezTo>
                <a:cubicBezTo>
                  <a:pt x="728047" y="347595"/>
                  <a:pt x="723555" y="359771"/>
                  <a:pt x="717175" y="370936"/>
                </a:cubicBezTo>
                <a:cubicBezTo>
                  <a:pt x="712031" y="379938"/>
                  <a:pt x="704559" y="387542"/>
                  <a:pt x="699922" y="396815"/>
                </a:cubicBezTo>
                <a:cubicBezTo>
                  <a:pt x="664206" y="468244"/>
                  <a:pt x="723487" y="374407"/>
                  <a:pt x="674042" y="448573"/>
                </a:cubicBezTo>
                <a:cubicBezTo>
                  <a:pt x="646281" y="531863"/>
                  <a:pt x="690793" y="402385"/>
                  <a:pt x="648163" y="508958"/>
                </a:cubicBezTo>
                <a:cubicBezTo>
                  <a:pt x="648158" y="508970"/>
                  <a:pt x="626599" y="573650"/>
                  <a:pt x="622284" y="586596"/>
                </a:cubicBezTo>
                <a:cubicBezTo>
                  <a:pt x="619409" y="595222"/>
                  <a:pt x="618702" y="604909"/>
                  <a:pt x="613658" y="612475"/>
                </a:cubicBezTo>
                <a:cubicBezTo>
                  <a:pt x="607907" y="621101"/>
                  <a:pt x="601549" y="629352"/>
                  <a:pt x="596405" y="638354"/>
                </a:cubicBezTo>
                <a:cubicBezTo>
                  <a:pt x="590025" y="649519"/>
                  <a:pt x="587384" y="662981"/>
                  <a:pt x="579152" y="672860"/>
                </a:cubicBezTo>
                <a:cubicBezTo>
                  <a:pt x="572515" y="680825"/>
                  <a:pt x="561899" y="684362"/>
                  <a:pt x="553273" y="690113"/>
                </a:cubicBezTo>
                <a:cubicBezTo>
                  <a:pt x="550397" y="698739"/>
                  <a:pt x="548713" y="707859"/>
                  <a:pt x="544646" y="715992"/>
                </a:cubicBezTo>
                <a:cubicBezTo>
                  <a:pt x="528583" y="748117"/>
                  <a:pt x="525360" y="739135"/>
                  <a:pt x="501514" y="767751"/>
                </a:cubicBezTo>
                <a:cubicBezTo>
                  <a:pt x="494877" y="775716"/>
                  <a:pt x="490012" y="785004"/>
                  <a:pt x="484261" y="793630"/>
                </a:cubicBezTo>
                <a:cubicBezTo>
                  <a:pt x="481386" y="802256"/>
                  <a:pt x="478133" y="810766"/>
                  <a:pt x="475635" y="819509"/>
                </a:cubicBezTo>
                <a:cubicBezTo>
                  <a:pt x="472378" y="830909"/>
                  <a:pt x="474415" y="844757"/>
                  <a:pt x="467009" y="854015"/>
                </a:cubicBezTo>
                <a:cubicBezTo>
                  <a:pt x="461328" y="861116"/>
                  <a:pt x="449756" y="859766"/>
                  <a:pt x="441129" y="862641"/>
                </a:cubicBezTo>
                <a:cubicBezTo>
                  <a:pt x="438254" y="871267"/>
                  <a:pt x="437547" y="880954"/>
                  <a:pt x="432503" y="888520"/>
                </a:cubicBezTo>
                <a:cubicBezTo>
                  <a:pt x="425736" y="898671"/>
                  <a:pt x="414114" y="904770"/>
                  <a:pt x="406624" y="914400"/>
                </a:cubicBezTo>
                <a:cubicBezTo>
                  <a:pt x="393894" y="930767"/>
                  <a:pt x="383620" y="948905"/>
                  <a:pt x="372118" y="966158"/>
                </a:cubicBezTo>
                <a:lnTo>
                  <a:pt x="372118" y="966158"/>
                </a:lnTo>
                <a:cubicBezTo>
                  <a:pt x="366367" y="977660"/>
                  <a:pt x="359931" y="988844"/>
                  <a:pt x="354865" y="1000664"/>
                </a:cubicBezTo>
                <a:cubicBezTo>
                  <a:pt x="351283" y="1009022"/>
                  <a:pt x="351919" y="1019443"/>
                  <a:pt x="346239" y="1026543"/>
                </a:cubicBezTo>
                <a:cubicBezTo>
                  <a:pt x="339762" y="1034639"/>
                  <a:pt x="328986" y="1038045"/>
                  <a:pt x="320359" y="1043796"/>
                </a:cubicBezTo>
                <a:cubicBezTo>
                  <a:pt x="314608" y="1058173"/>
                  <a:pt x="308544" y="1072429"/>
                  <a:pt x="303107" y="1086928"/>
                </a:cubicBezTo>
                <a:cubicBezTo>
                  <a:pt x="299914" y="1095442"/>
                  <a:pt x="299524" y="1105241"/>
                  <a:pt x="294480" y="1112807"/>
                </a:cubicBezTo>
                <a:cubicBezTo>
                  <a:pt x="287713" y="1122958"/>
                  <a:pt x="277227" y="1130060"/>
                  <a:pt x="268601" y="1138686"/>
                </a:cubicBezTo>
                <a:cubicBezTo>
                  <a:pt x="248069" y="1200281"/>
                  <a:pt x="261436" y="1175313"/>
                  <a:pt x="234095" y="1216324"/>
                </a:cubicBezTo>
                <a:cubicBezTo>
                  <a:pt x="229715" y="1233844"/>
                  <a:pt x="224270" y="1259376"/>
                  <a:pt x="216842" y="1276709"/>
                </a:cubicBezTo>
                <a:cubicBezTo>
                  <a:pt x="171477" y="1382563"/>
                  <a:pt x="225651" y="1250469"/>
                  <a:pt x="182337" y="1337094"/>
                </a:cubicBezTo>
                <a:cubicBezTo>
                  <a:pt x="168307" y="1365154"/>
                  <a:pt x="181176" y="1364135"/>
                  <a:pt x="156458" y="1388853"/>
                </a:cubicBezTo>
                <a:cubicBezTo>
                  <a:pt x="149127" y="1396184"/>
                  <a:pt x="139205" y="1400354"/>
                  <a:pt x="130578" y="1406105"/>
                </a:cubicBezTo>
                <a:cubicBezTo>
                  <a:pt x="124827" y="1417607"/>
                  <a:pt x="118391" y="1428791"/>
                  <a:pt x="113325" y="1440611"/>
                </a:cubicBezTo>
                <a:cubicBezTo>
                  <a:pt x="109743" y="1448969"/>
                  <a:pt x="109115" y="1458541"/>
                  <a:pt x="104699" y="1466490"/>
                </a:cubicBezTo>
                <a:cubicBezTo>
                  <a:pt x="94629" y="1484616"/>
                  <a:pt x="81695" y="1500996"/>
                  <a:pt x="70193" y="1518249"/>
                </a:cubicBezTo>
                <a:cubicBezTo>
                  <a:pt x="64442" y="1526875"/>
                  <a:pt x="56220" y="1534293"/>
                  <a:pt x="52941" y="1544128"/>
                </a:cubicBezTo>
                <a:cubicBezTo>
                  <a:pt x="41035" y="1579843"/>
                  <a:pt x="49358" y="1562441"/>
                  <a:pt x="27061" y="1595886"/>
                </a:cubicBezTo>
                <a:cubicBezTo>
                  <a:pt x="24186" y="1604513"/>
                  <a:pt x="22502" y="1613633"/>
                  <a:pt x="18435" y="1621766"/>
                </a:cubicBezTo>
                <a:cubicBezTo>
                  <a:pt x="6877" y="1644882"/>
                  <a:pt x="-11516" y="1646868"/>
                  <a:pt x="9809" y="1673524"/>
                </a:cubicBezTo>
                <a:cubicBezTo>
                  <a:pt x="24722" y="1692166"/>
                  <a:pt x="71629" y="1702758"/>
                  <a:pt x="87446" y="1708030"/>
                </a:cubicBezTo>
                <a:lnTo>
                  <a:pt x="113325" y="1716656"/>
                </a:lnTo>
                <a:cubicBezTo>
                  <a:pt x="116201" y="1725283"/>
                  <a:pt x="117536" y="1734587"/>
                  <a:pt x="121952" y="1742536"/>
                </a:cubicBezTo>
                <a:cubicBezTo>
                  <a:pt x="132022" y="1760662"/>
                  <a:pt x="144956" y="1777041"/>
                  <a:pt x="156458" y="1794294"/>
                </a:cubicBezTo>
                <a:lnTo>
                  <a:pt x="173710" y="1820173"/>
                </a:lnTo>
                <a:cubicBezTo>
                  <a:pt x="179461" y="1828800"/>
                  <a:pt x="181127" y="1842775"/>
                  <a:pt x="190963" y="1846053"/>
                </a:cubicBezTo>
                <a:lnTo>
                  <a:pt x="242722" y="1863305"/>
                </a:lnTo>
                <a:cubicBezTo>
                  <a:pt x="251348" y="1866180"/>
                  <a:pt x="261035" y="1866888"/>
                  <a:pt x="268601" y="1871932"/>
                </a:cubicBezTo>
                <a:lnTo>
                  <a:pt x="320359" y="1906437"/>
                </a:lnTo>
                <a:cubicBezTo>
                  <a:pt x="328986" y="1912188"/>
                  <a:pt x="336181" y="1921175"/>
                  <a:pt x="346239" y="1923690"/>
                </a:cubicBezTo>
                <a:cubicBezTo>
                  <a:pt x="357741" y="1926566"/>
                  <a:pt x="369643" y="1928154"/>
                  <a:pt x="380744" y="1932317"/>
                </a:cubicBezTo>
                <a:cubicBezTo>
                  <a:pt x="392785" y="1936832"/>
                  <a:pt x="404085" y="1943190"/>
                  <a:pt x="415250" y="1949570"/>
                </a:cubicBezTo>
                <a:cubicBezTo>
                  <a:pt x="424252" y="1954714"/>
                  <a:pt x="431600" y="1962738"/>
                  <a:pt x="441129" y="1966822"/>
                </a:cubicBezTo>
                <a:cubicBezTo>
                  <a:pt x="474886" y="1981289"/>
                  <a:pt x="492599" y="1969508"/>
                  <a:pt x="527393" y="1992702"/>
                </a:cubicBezTo>
                <a:cubicBezTo>
                  <a:pt x="568451" y="2020072"/>
                  <a:pt x="537139" y="2003389"/>
                  <a:pt x="587778" y="2018581"/>
                </a:cubicBezTo>
                <a:cubicBezTo>
                  <a:pt x="605197" y="2023807"/>
                  <a:pt x="639537" y="2035834"/>
                  <a:pt x="639537" y="2035834"/>
                </a:cubicBezTo>
                <a:cubicBezTo>
                  <a:pt x="679793" y="2096219"/>
                  <a:pt x="656789" y="2076090"/>
                  <a:pt x="699922" y="2104845"/>
                </a:cubicBezTo>
                <a:cubicBezTo>
                  <a:pt x="705673" y="2113471"/>
                  <a:pt x="712538" y="2121451"/>
                  <a:pt x="717175" y="2130724"/>
                </a:cubicBezTo>
                <a:cubicBezTo>
                  <a:pt x="752893" y="2202159"/>
                  <a:pt x="693605" y="2108308"/>
                  <a:pt x="743054" y="2182483"/>
                </a:cubicBezTo>
                <a:cubicBezTo>
                  <a:pt x="745929" y="2251494"/>
                  <a:pt x="746578" y="2320635"/>
                  <a:pt x="751680" y="2389517"/>
                </a:cubicBezTo>
                <a:cubicBezTo>
                  <a:pt x="752352" y="2398585"/>
                  <a:pt x="755891" y="2407447"/>
                  <a:pt x="760307" y="2415396"/>
                </a:cubicBezTo>
                <a:cubicBezTo>
                  <a:pt x="770377" y="2433522"/>
                  <a:pt x="783310" y="2449901"/>
                  <a:pt x="794812" y="2467154"/>
                </a:cubicBezTo>
                <a:lnTo>
                  <a:pt x="812065" y="2493034"/>
                </a:lnTo>
                <a:lnTo>
                  <a:pt x="829318" y="2518913"/>
                </a:lnTo>
                <a:cubicBezTo>
                  <a:pt x="859510" y="2639689"/>
                  <a:pt x="856066" y="2612667"/>
                  <a:pt x="829318" y="2846717"/>
                </a:cubicBezTo>
                <a:cubicBezTo>
                  <a:pt x="828286" y="2855751"/>
                  <a:pt x="812065" y="2852468"/>
                  <a:pt x="803439" y="2855343"/>
                </a:cubicBezTo>
                <a:cubicBezTo>
                  <a:pt x="800563" y="2846717"/>
                  <a:pt x="800492" y="2836564"/>
                  <a:pt x="794812" y="2829464"/>
                </a:cubicBezTo>
                <a:cubicBezTo>
                  <a:pt x="768249" y="2796261"/>
                  <a:pt x="714841" y="2812211"/>
                  <a:pt x="682669" y="2812211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nl-NL"/>
          </a:p>
        </p:txBody>
      </p:sp>
      <p:sp>
        <p:nvSpPr>
          <p:cNvPr id="10" name="Vrije vorm 9"/>
          <p:cNvSpPr/>
          <p:nvPr/>
        </p:nvSpPr>
        <p:spPr>
          <a:xfrm>
            <a:off x="1880558" y="2173857"/>
            <a:ext cx="1664899" cy="3614468"/>
          </a:xfrm>
          <a:custGeom>
            <a:avLst/>
            <a:gdLst>
              <a:gd fmla="*/ 1457865 w 1664899" name="connsiteX0"/>
              <a:gd fmla="*/ 2743200 h 3614468" name="connsiteY0"/>
              <a:gd fmla="*/ 1500997 w 1664899" name="connsiteX1"/>
              <a:gd fmla="*/ 2777705 h 3614468" name="connsiteY1"/>
              <a:gd fmla="*/ 1526876 w 1664899" name="connsiteX2"/>
              <a:gd fmla="*/ 2786332 h 3614468" name="connsiteY2"/>
              <a:gd fmla="*/ 1604514 w 1664899" name="connsiteX3"/>
              <a:gd fmla="*/ 2803585 h 3614468" name="connsiteY3"/>
              <a:gd fmla="*/ 1561382 w 1664899" name="connsiteX4"/>
              <a:gd fmla="*/ 2863969 h 3614468" name="connsiteY4"/>
              <a:gd fmla="*/ 1535502 w 1664899" name="connsiteX5"/>
              <a:gd fmla="*/ 2881222 h 3614468" name="connsiteY5"/>
              <a:gd fmla="*/ 1475117 w 1664899" name="connsiteX6"/>
              <a:gd fmla="*/ 2950234 h 3614468" name="connsiteY6"/>
              <a:gd fmla="*/ 1449238 w 1664899" name="connsiteX7"/>
              <a:gd fmla="*/ 3001992 h 3614468" name="connsiteY7"/>
              <a:gd fmla="*/ 1397480 w 1664899" name="connsiteX8"/>
              <a:gd fmla="*/ 3114135 h 3614468" name="connsiteY8"/>
              <a:gd fmla="*/ 1371600 w 1664899" name="connsiteX9"/>
              <a:gd fmla="*/ 3209026 h 3614468" name="connsiteY9"/>
              <a:gd fmla="*/ 1345721 w 1664899" name="connsiteX10"/>
              <a:gd fmla="*/ 3234905 h 3614468" name="connsiteY10"/>
              <a:gd fmla="*/ 1337095 w 1664899" name="connsiteX11"/>
              <a:gd fmla="*/ 3260785 h 3614468" name="connsiteY11"/>
              <a:gd fmla="*/ 1302589 w 1664899" name="connsiteX12"/>
              <a:gd fmla="*/ 3312543 h 3614468" name="connsiteY12"/>
              <a:gd fmla="*/ 1268084 w 1664899" name="connsiteX13"/>
              <a:gd fmla="*/ 3364301 h 3614468" name="connsiteY13"/>
              <a:gd fmla="*/ 1233578 w 1664899" name="connsiteX14"/>
              <a:gd fmla="*/ 3407434 h 3614468" name="connsiteY14"/>
              <a:gd fmla="*/ 1190446 w 1664899" name="connsiteX15"/>
              <a:gd fmla="*/ 3450566 h 3614468" name="connsiteY15"/>
              <a:gd fmla="*/ 1147314 w 1664899" name="connsiteX16"/>
              <a:gd fmla="*/ 3485071 h 3614468" name="connsiteY16"/>
              <a:gd fmla="*/ 1095555 w 1664899" name="connsiteX17"/>
              <a:gd fmla="*/ 3536830 h 3614468" name="connsiteY17"/>
              <a:gd fmla="*/ 1061050 w 1664899" name="connsiteX18"/>
              <a:gd fmla="*/ 3588588 h 3614468" name="connsiteY18"/>
              <a:gd fmla="*/ 1043797 w 1664899" name="connsiteX19"/>
              <a:gd fmla="*/ 3614468 h 3614468" name="connsiteY19"/>
              <a:gd fmla="*/ 992038 w 1664899" name="connsiteX20"/>
              <a:gd fmla="*/ 3579962 h 3614468" name="connsiteY20"/>
              <a:gd fmla="*/ 966159 w 1664899" name="connsiteX21"/>
              <a:gd fmla="*/ 3554083 h 3614468" name="connsiteY21"/>
              <a:gd fmla="*/ 931653 w 1664899" name="connsiteX22"/>
              <a:gd fmla="*/ 3545456 h 3614468" name="connsiteY22"/>
              <a:gd fmla="*/ 905774 w 1664899" name="connsiteX23"/>
              <a:gd fmla="*/ 3528203 h 3614468" name="connsiteY23"/>
              <a:gd fmla="*/ 879895 w 1664899" name="connsiteX24"/>
              <a:gd fmla="*/ 3502324 h 3614468" name="connsiteY24"/>
              <a:gd fmla="*/ 854016 w 1664899" name="connsiteX25"/>
              <a:gd fmla="*/ 3493698 h 3614468" name="connsiteY25"/>
              <a:gd fmla="*/ 836763 w 1664899" name="connsiteX26"/>
              <a:gd fmla="*/ 3467818 h 3614468" name="connsiteY26"/>
              <a:gd fmla="*/ 810884 w 1664899" name="connsiteX27"/>
              <a:gd fmla="*/ 3459192 h 3614468" name="connsiteY27"/>
              <a:gd fmla="*/ 759125 w 1664899" name="connsiteX28"/>
              <a:gd fmla="*/ 3433313 h 3614468" name="connsiteY28"/>
              <a:gd fmla="*/ 707367 w 1664899" name="connsiteX29"/>
              <a:gd fmla="*/ 3398807 h 3614468" name="connsiteY29"/>
              <a:gd fmla="*/ 681487 w 1664899" name="connsiteX30"/>
              <a:gd fmla="*/ 3381554 h 3614468" name="connsiteY30"/>
              <a:gd fmla="*/ 621102 w 1664899" name="connsiteX31"/>
              <a:gd fmla="*/ 3338422 h 3614468" name="connsiteY31"/>
              <a:gd fmla="*/ 577970 w 1664899" name="connsiteX32"/>
              <a:gd fmla="*/ 3303917 h 3614468" name="connsiteY32"/>
              <a:gd fmla="*/ 552091 w 1664899" name="connsiteX33"/>
              <a:gd fmla="*/ 3278037 h 3614468" name="connsiteY33"/>
              <a:gd fmla="*/ 500333 w 1664899" name="connsiteX34"/>
              <a:gd fmla="*/ 3243532 h 3614468" name="connsiteY34"/>
              <a:gd fmla="*/ 448574 w 1664899" name="connsiteX35"/>
              <a:gd fmla="*/ 3200400 h 3614468" name="connsiteY35"/>
              <a:gd fmla="*/ 422695 w 1664899" name="connsiteX36"/>
              <a:gd fmla="*/ 3174520 h 3614468" name="connsiteY36"/>
              <a:gd fmla="*/ 396816 w 1664899" name="connsiteX37"/>
              <a:gd fmla="*/ 3157268 h 3614468" name="connsiteY37"/>
              <a:gd fmla="*/ 353684 w 1664899" name="connsiteX38"/>
              <a:gd fmla="*/ 3105509 h 3614468" name="connsiteY38"/>
              <a:gd fmla="*/ 327804 w 1664899" name="connsiteX39"/>
              <a:gd fmla="*/ 3088256 h 3614468" name="connsiteY39"/>
              <a:gd fmla="*/ 284672 w 1664899" name="connsiteX40"/>
              <a:gd fmla="*/ 3053751 h 3614468" name="connsiteY40"/>
              <a:gd fmla="*/ 232914 w 1664899" name="connsiteX41"/>
              <a:gd fmla="*/ 3001992 h 3614468" name="connsiteY41"/>
              <a:gd fmla="*/ 207034 w 1664899" name="connsiteX42"/>
              <a:gd fmla="*/ 2976113 h 3614468" name="connsiteY42"/>
              <a:gd fmla="*/ 172529 w 1664899" name="connsiteX43"/>
              <a:gd fmla="*/ 2924354 h 3614468" name="connsiteY43"/>
              <a:gd fmla="*/ 155276 w 1664899" name="connsiteX44"/>
              <a:gd fmla="*/ 2889849 h 3614468" name="connsiteY44"/>
              <a:gd fmla="*/ 120770 w 1664899" name="connsiteX45"/>
              <a:gd fmla="*/ 2838090 h 3614468" name="connsiteY45"/>
              <a:gd fmla="*/ 103517 w 1664899" name="connsiteX46"/>
              <a:gd fmla="*/ 2812211 h 3614468" name="connsiteY46"/>
              <a:gd fmla="*/ 94891 w 1664899" name="connsiteX47"/>
              <a:gd fmla="*/ 2786332 h 3614468" name="connsiteY47"/>
              <a:gd fmla="*/ 69012 w 1664899" name="connsiteX48"/>
              <a:gd fmla="*/ 2777705 h 3614468" name="connsiteY48"/>
              <a:gd fmla="*/ 43133 w 1664899" name="connsiteX49"/>
              <a:gd fmla="*/ 2760452 h 3614468" name="connsiteY49"/>
              <a:gd fmla="*/ 8627 w 1664899" name="connsiteX50"/>
              <a:gd fmla="*/ 2682815 h 3614468" name="connsiteY50"/>
              <a:gd fmla="*/ 0 w 1664899" name="connsiteX51"/>
              <a:gd fmla="*/ 2656935 h 3614468" name="connsiteY51"/>
              <a:gd fmla="*/ 8627 w 1664899" name="connsiteX52"/>
              <a:gd fmla="*/ 2441275 h 3614468" name="connsiteY52"/>
              <a:gd fmla="*/ 34506 w 1664899" name="connsiteX53"/>
              <a:gd fmla="*/ 2415396 h 3614468" name="connsiteY53"/>
              <a:gd fmla="*/ 86265 w 1664899" name="connsiteX54"/>
              <a:gd fmla="*/ 2380890 h 3614468" name="connsiteY54"/>
              <a:gd fmla="*/ 112144 w 1664899" name="connsiteX55"/>
              <a:gd fmla="*/ 2363637 h 3614468" name="connsiteY55"/>
              <a:gd fmla="*/ 138023 w 1664899" name="connsiteX56"/>
              <a:gd fmla="*/ 2346385 h 3614468" name="connsiteY56"/>
              <a:gd fmla="*/ 163902 w 1664899" name="connsiteX57"/>
              <a:gd fmla="*/ 2329132 h 3614468" name="connsiteY57"/>
              <a:gd fmla="*/ 189782 w 1664899" name="connsiteX58"/>
              <a:gd fmla="*/ 2320505 h 3614468" name="connsiteY58"/>
              <a:gd fmla="*/ 241540 w 1664899" name="connsiteX59"/>
              <a:gd fmla="*/ 2277373 h 3614468" name="connsiteY59"/>
              <a:gd fmla="*/ 267419 w 1664899" name="connsiteX60"/>
              <a:gd fmla="*/ 2251494 h 3614468" name="connsiteY60"/>
              <a:gd fmla="*/ 293299 w 1664899" name="connsiteX61"/>
              <a:gd fmla="*/ 2234241 h 3614468" name="connsiteY61"/>
              <a:gd fmla="*/ 345057 w 1664899" name="connsiteX62"/>
              <a:gd fmla="*/ 2182483 h 3614468" name="connsiteY62"/>
              <a:gd fmla="*/ 370936 w 1664899" name="connsiteX63"/>
              <a:gd fmla="*/ 2165230 h 3614468" name="connsiteY63"/>
              <a:gd fmla="*/ 422695 w 1664899" name="connsiteX64"/>
              <a:gd fmla="*/ 2113471 h 3614468" name="connsiteY64"/>
              <a:gd fmla="*/ 448574 w 1664899" name="connsiteX65"/>
              <a:gd fmla="*/ 2096218 h 3614468" name="connsiteY65"/>
              <a:gd fmla="*/ 500333 w 1664899" name="connsiteX66"/>
              <a:gd fmla="*/ 2061713 h 3614468" name="connsiteY66"/>
              <a:gd fmla="*/ 517585 w 1664899" name="connsiteX67"/>
              <a:gd fmla="*/ 2035834 h 3614468" name="connsiteY67"/>
              <a:gd fmla="*/ 534838 w 1664899" name="connsiteX68"/>
              <a:gd fmla="*/ 1984075 h 3614468" name="connsiteY68"/>
              <a:gd fmla="*/ 552091 w 1664899" name="connsiteX69"/>
              <a:gd fmla="*/ 1958196 h 3614468" name="connsiteY69"/>
              <a:gd fmla="*/ 577970 w 1664899" name="connsiteX70"/>
              <a:gd fmla="*/ 1906437 h 3614468" name="connsiteY70"/>
              <a:gd fmla="*/ 586597 w 1664899" name="connsiteX71"/>
              <a:gd fmla="*/ 1880558 h 3614468" name="connsiteY71"/>
              <a:gd fmla="*/ 603850 w 1664899" name="connsiteX72"/>
              <a:gd fmla="*/ 1846052 h 3614468" name="connsiteY72"/>
              <a:gd fmla="*/ 612476 w 1664899" name="connsiteX73"/>
              <a:gd fmla="*/ 1820173 h 3614468" name="connsiteY73"/>
              <a:gd fmla="*/ 655608 w 1664899" name="connsiteX74"/>
              <a:gd fmla="*/ 1768415 h 3614468" name="connsiteY74"/>
              <a:gd fmla="*/ 690114 w 1664899" name="connsiteX75"/>
              <a:gd fmla="*/ 1708030 h 3614468" name="connsiteY75"/>
              <a:gd fmla="*/ 698740 w 1664899" name="connsiteX76"/>
              <a:gd fmla="*/ 1682151 h 3614468" name="connsiteY76"/>
              <a:gd fmla="*/ 715993 w 1664899" name="connsiteX77"/>
              <a:gd fmla="*/ 1656271 h 3614468" name="connsiteY77"/>
              <a:gd fmla="*/ 733246 w 1664899" name="connsiteX78"/>
              <a:gd fmla="*/ 1621766 h 3614468" name="connsiteY78"/>
              <a:gd fmla="*/ 767751 w 1664899" name="connsiteX79"/>
              <a:gd fmla="*/ 1570007 h 3614468" name="connsiteY79"/>
              <a:gd fmla="*/ 793631 w 1664899" name="connsiteX80"/>
              <a:gd fmla="*/ 1518249 h 3614468" name="connsiteY80"/>
              <a:gd fmla="*/ 828136 w 1664899" name="connsiteX81"/>
              <a:gd fmla="*/ 1475117 h 3614468" name="connsiteY81"/>
              <a:gd fmla="*/ 836763 w 1664899" name="connsiteX82"/>
              <a:gd fmla="*/ 1449237 h 3614468" name="connsiteY82"/>
              <a:gd fmla="*/ 854016 w 1664899" name="connsiteX83"/>
              <a:gd fmla="*/ 1423358 h 3614468" name="connsiteY83"/>
              <a:gd fmla="*/ 862642 w 1664899" name="connsiteX84"/>
              <a:gd fmla="*/ 1388852 h 3614468" name="connsiteY84"/>
              <a:gd fmla="*/ 888521 w 1664899" name="connsiteX85"/>
              <a:gd fmla="*/ 1362973 h 3614468" name="connsiteY85"/>
              <a:gd fmla="*/ 905774 w 1664899" name="connsiteX86"/>
              <a:gd fmla="*/ 1337094 h 3614468" name="connsiteY86"/>
              <a:gd fmla="*/ 914400 w 1664899" name="connsiteX87"/>
              <a:gd fmla="*/ 1311215 h 3614468" name="connsiteY87"/>
              <a:gd fmla="*/ 940280 w 1664899" name="connsiteX88"/>
              <a:gd fmla="*/ 1276709 h 3614468" name="connsiteY88"/>
              <a:gd fmla="*/ 957533 w 1664899" name="connsiteX89"/>
              <a:gd fmla="*/ 1250830 h 3614468" name="connsiteY89"/>
              <a:gd fmla="*/ 966159 w 1664899" name="connsiteX90"/>
              <a:gd fmla="*/ 1216324 h 3614468" name="connsiteY90"/>
              <a:gd fmla="*/ 1000665 w 1664899" name="connsiteX91"/>
              <a:gd fmla="*/ 1155939 h 3614468" name="connsiteY91"/>
              <a:gd fmla="*/ 1009291 w 1664899" name="connsiteX92"/>
              <a:gd fmla="*/ 1130060 h 3614468" name="connsiteY92"/>
              <a:gd fmla="*/ 1035170 w 1664899" name="connsiteX93"/>
              <a:gd fmla="*/ 1104181 h 3614468" name="connsiteY93"/>
              <a:gd fmla="*/ 1069676 w 1664899" name="connsiteX94"/>
              <a:gd fmla="*/ 1052422 h 3614468" name="connsiteY94"/>
              <a:gd fmla="*/ 1086929 w 1664899" name="connsiteX95"/>
              <a:gd fmla="*/ 1026543 h 3614468" name="connsiteY95"/>
              <a:gd fmla="*/ 1104182 w 1664899" name="connsiteX96"/>
              <a:gd fmla="*/ 983411 h 3614468" name="connsiteY96"/>
              <a:gd fmla="*/ 1147314 w 1664899" name="connsiteX97"/>
              <a:gd fmla="*/ 931652 h 3614468" name="connsiteY97"/>
              <a:gd fmla="*/ 1181819 w 1664899" name="connsiteX98"/>
              <a:gd fmla="*/ 879894 h 3614468" name="connsiteY98"/>
              <a:gd fmla="*/ 1199072 w 1664899" name="connsiteX99"/>
              <a:gd fmla="*/ 854015 h 3614468" name="connsiteY99"/>
              <a:gd fmla="*/ 1250831 w 1664899" name="connsiteX100"/>
              <a:gd fmla="*/ 759124 h 3614468" name="connsiteY100"/>
              <a:gd fmla="*/ 1293963 w 1664899" name="connsiteX101"/>
              <a:gd fmla="*/ 681486 h 3614468" name="connsiteY101"/>
              <a:gd fmla="*/ 1311216 w 1664899" name="connsiteX102"/>
              <a:gd fmla="*/ 655607 h 3614468" name="connsiteY102"/>
              <a:gd fmla="*/ 1337095 w 1664899" name="connsiteX103"/>
              <a:gd fmla="*/ 603849 h 3614468" name="connsiteY103"/>
              <a:gd fmla="*/ 1354348 w 1664899" name="connsiteX104"/>
              <a:gd fmla="*/ 569343 h 3614468" name="connsiteY104"/>
              <a:gd fmla="*/ 1371600 w 1664899" name="connsiteX105"/>
              <a:gd fmla="*/ 543464 h 3614468" name="connsiteY105"/>
              <a:gd fmla="*/ 1380227 w 1664899" name="connsiteX106"/>
              <a:gd fmla="*/ 517585 h 3614468" name="connsiteY106"/>
              <a:gd fmla="*/ 1397480 w 1664899" name="connsiteX107"/>
              <a:gd fmla="*/ 483079 h 3614468" name="connsiteY107"/>
              <a:gd fmla="*/ 1423359 w 1664899" name="connsiteX108"/>
              <a:gd fmla="*/ 422694 h 3614468" name="connsiteY108"/>
              <a:gd fmla="*/ 1431985 w 1664899" name="connsiteX109"/>
              <a:gd fmla="*/ 396815 h 3614468" name="connsiteY109"/>
              <a:gd fmla="*/ 1457865 w 1664899" name="connsiteX110"/>
              <a:gd fmla="*/ 379562 h 3614468" name="connsiteY110"/>
              <a:gd fmla="*/ 1475117 w 1664899" name="connsiteX111"/>
              <a:gd fmla="*/ 345056 h 3614468" name="connsiteY111"/>
              <a:gd fmla="*/ 1492370 w 1664899" name="connsiteX112"/>
              <a:gd fmla="*/ 319177 h 3614468" name="connsiteY112"/>
              <a:gd fmla="*/ 1500997 w 1664899" name="connsiteX113"/>
              <a:gd fmla="*/ 293298 h 3614468" name="connsiteY113"/>
              <a:gd fmla="*/ 1526876 w 1664899" name="connsiteX114"/>
              <a:gd fmla="*/ 267418 h 3614468" name="connsiteY114"/>
              <a:gd fmla="*/ 1561382 w 1664899" name="connsiteX115"/>
              <a:gd fmla="*/ 215660 h 3614468" name="connsiteY115"/>
              <a:gd fmla="*/ 1595887 w 1664899" name="connsiteX116"/>
              <a:gd fmla="*/ 155275 h 3614468" name="connsiteY116"/>
              <a:gd fmla="*/ 1621767 w 1664899" name="connsiteX117"/>
              <a:gd fmla="*/ 69011 h 3614468" name="connsiteY117"/>
              <a:gd fmla="*/ 1639019 w 1664899" name="connsiteX118"/>
              <a:gd fmla="*/ 34505 h 3614468" name="connsiteY118"/>
              <a:gd fmla="*/ 1664899 w 1664899" name="connsiteX119"/>
              <a:gd fmla="*/ 0 h 3614468" name="connsiteY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b="b" l="l" r="r" t="t"/>
            <a:pathLst>
              <a:path h="3614468" w="1664899">
                <a:moveTo>
                  <a:pt x="1457865" y="2743200"/>
                </a:moveTo>
                <a:cubicBezTo>
                  <a:pt x="1472242" y="2754702"/>
                  <a:pt x="1485384" y="2767947"/>
                  <a:pt x="1500997" y="2777705"/>
                </a:cubicBezTo>
                <a:cubicBezTo>
                  <a:pt x="1508708" y="2782524"/>
                  <a:pt x="1518054" y="2784127"/>
                  <a:pt x="1526876" y="2786332"/>
                </a:cubicBezTo>
                <a:cubicBezTo>
                  <a:pt x="1552595" y="2792762"/>
                  <a:pt x="1578635" y="2797834"/>
                  <a:pt x="1604514" y="2803585"/>
                </a:cubicBezTo>
                <a:cubicBezTo>
                  <a:pt x="1619697" y="2849135"/>
                  <a:pt x="1620706" y="2824420"/>
                  <a:pt x="1561382" y="2863969"/>
                </a:cubicBezTo>
                <a:lnTo>
                  <a:pt x="1535502" y="2881222"/>
                </a:lnTo>
                <a:cubicBezTo>
                  <a:pt x="1495246" y="2941608"/>
                  <a:pt x="1518250" y="2921479"/>
                  <a:pt x="1475117" y="2950234"/>
                </a:cubicBezTo>
                <a:cubicBezTo>
                  <a:pt x="1437311" y="3006946"/>
                  <a:pt x="1474748" y="2945871"/>
                  <a:pt x="1449238" y="3001992"/>
                </a:cubicBezTo>
                <a:cubicBezTo>
                  <a:pt x="1433233" y="3037202"/>
                  <a:pt x="1408977" y="3075814"/>
                  <a:pt x="1397480" y="3114135"/>
                </a:cubicBezTo>
                <a:cubicBezTo>
                  <a:pt x="1391704" y="3133386"/>
                  <a:pt x="1385529" y="3195097"/>
                  <a:pt x="1371600" y="3209026"/>
                </a:cubicBezTo>
                <a:lnTo>
                  <a:pt x="1345721" y="3234905"/>
                </a:lnTo>
                <a:cubicBezTo>
                  <a:pt x="1342846" y="3243532"/>
                  <a:pt x="1341511" y="3252836"/>
                  <a:pt x="1337095" y="3260785"/>
                </a:cubicBezTo>
                <a:cubicBezTo>
                  <a:pt x="1327025" y="3278911"/>
                  <a:pt x="1302589" y="3312543"/>
                  <a:pt x="1302589" y="3312543"/>
                </a:cubicBezTo>
                <a:cubicBezTo>
                  <a:pt x="1282079" y="3374076"/>
                  <a:pt x="1311161" y="3299685"/>
                  <a:pt x="1268084" y="3364301"/>
                </a:cubicBezTo>
                <a:cubicBezTo>
                  <a:pt x="1234750" y="3414303"/>
                  <a:pt x="1291455" y="3368849"/>
                  <a:pt x="1233578" y="3407434"/>
                </a:cubicBezTo>
                <a:cubicBezTo>
                  <a:pt x="1187570" y="3476445"/>
                  <a:pt x="1247955" y="3393057"/>
                  <a:pt x="1190446" y="3450566"/>
                </a:cubicBezTo>
                <a:cubicBezTo>
                  <a:pt x="1151428" y="3489584"/>
                  <a:pt x="1197694" y="3468278"/>
                  <a:pt x="1147314" y="3485071"/>
                </a:cubicBezTo>
                <a:cubicBezTo>
                  <a:pt x="1091224" y="3569208"/>
                  <a:pt x="1181153" y="3440533"/>
                  <a:pt x="1095555" y="3536830"/>
                </a:cubicBezTo>
                <a:cubicBezTo>
                  <a:pt x="1081779" y="3552328"/>
                  <a:pt x="1072552" y="3571335"/>
                  <a:pt x="1061050" y="3588588"/>
                </a:cubicBezTo>
                <a:lnTo>
                  <a:pt x="1043797" y="3614468"/>
                </a:lnTo>
                <a:cubicBezTo>
                  <a:pt x="1026544" y="3602966"/>
                  <a:pt x="1006700" y="3594624"/>
                  <a:pt x="992038" y="3579962"/>
                </a:cubicBezTo>
                <a:cubicBezTo>
                  <a:pt x="983412" y="3571336"/>
                  <a:pt x="976751" y="3560136"/>
                  <a:pt x="966159" y="3554083"/>
                </a:cubicBezTo>
                <a:cubicBezTo>
                  <a:pt x="955865" y="3548201"/>
                  <a:pt x="943155" y="3548332"/>
                  <a:pt x="931653" y="3545456"/>
                </a:cubicBezTo>
                <a:cubicBezTo>
                  <a:pt x="923027" y="3539705"/>
                  <a:pt x="913739" y="3534840"/>
                  <a:pt x="905774" y="3528203"/>
                </a:cubicBezTo>
                <a:cubicBezTo>
                  <a:pt x="896402" y="3520393"/>
                  <a:pt x="890046" y="3509091"/>
                  <a:pt x="879895" y="3502324"/>
                </a:cubicBezTo>
                <a:cubicBezTo>
                  <a:pt x="872329" y="3497280"/>
                  <a:pt x="862642" y="3496573"/>
                  <a:pt x="854016" y="3493698"/>
                </a:cubicBezTo>
                <a:cubicBezTo>
                  <a:pt x="848265" y="3485071"/>
                  <a:pt x="844859" y="3474295"/>
                  <a:pt x="836763" y="3467818"/>
                </a:cubicBezTo>
                <a:cubicBezTo>
                  <a:pt x="829663" y="3462138"/>
                  <a:pt x="819017" y="3463258"/>
                  <a:pt x="810884" y="3459192"/>
                </a:cubicBezTo>
                <a:cubicBezTo>
                  <a:pt x="743994" y="3425747"/>
                  <a:pt x="824172" y="3454994"/>
                  <a:pt x="759125" y="3433313"/>
                </a:cubicBezTo>
                <a:cubicBezTo>
                  <a:pt x="710068" y="3384256"/>
                  <a:pt x="757303" y="3423775"/>
                  <a:pt x="707367" y="3398807"/>
                </a:cubicBezTo>
                <a:cubicBezTo>
                  <a:pt x="698094" y="3394170"/>
                  <a:pt x="689924" y="3387580"/>
                  <a:pt x="681487" y="3381554"/>
                </a:cubicBezTo>
                <a:cubicBezTo>
                  <a:pt x="606587" y="3328054"/>
                  <a:pt x="682094" y="3379082"/>
                  <a:pt x="621102" y="3338422"/>
                </a:cubicBezTo>
                <a:cubicBezTo>
                  <a:pt x="582518" y="3280544"/>
                  <a:pt x="627972" y="3337252"/>
                  <a:pt x="577970" y="3303917"/>
                </a:cubicBezTo>
                <a:cubicBezTo>
                  <a:pt x="567819" y="3297150"/>
                  <a:pt x="561721" y="3285527"/>
                  <a:pt x="552091" y="3278037"/>
                </a:cubicBezTo>
                <a:cubicBezTo>
                  <a:pt x="535724" y="3265307"/>
                  <a:pt x="514995" y="3258194"/>
                  <a:pt x="500333" y="3243532"/>
                </a:cubicBezTo>
                <a:cubicBezTo>
                  <a:pt x="424714" y="3167913"/>
                  <a:pt x="520643" y="3260458"/>
                  <a:pt x="448574" y="3200400"/>
                </a:cubicBezTo>
                <a:cubicBezTo>
                  <a:pt x="439202" y="3192590"/>
                  <a:pt x="432067" y="3182330"/>
                  <a:pt x="422695" y="3174520"/>
                </a:cubicBezTo>
                <a:cubicBezTo>
                  <a:pt x="414731" y="3167883"/>
                  <a:pt x="404781" y="3163905"/>
                  <a:pt x="396816" y="3157268"/>
                </a:cubicBezTo>
                <a:cubicBezTo>
                  <a:pt x="312017" y="3086603"/>
                  <a:pt x="421542" y="3173367"/>
                  <a:pt x="353684" y="3105509"/>
                </a:cubicBezTo>
                <a:cubicBezTo>
                  <a:pt x="346353" y="3098178"/>
                  <a:pt x="336431" y="3094007"/>
                  <a:pt x="327804" y="3088256"/>
                </a:cubicBezTo>
                <a:cubicBezTo>
                  <a:pt x="280445" y="3017219"/>
                  <a:pt x="342367" y="3098625"/>
                  <a:pt x="284672" y="3053751"/>
                </a:cubicBezTo>
                <a:cubicBezTo>
                  <a:pt x="265413" y="3038771"/>
                  <a:pt x="250167" y="3019245"/>
                  <a:pt x="232914" y="3001992"/>
                </a:cubicBezTo>
                <a:lnTo>
                  <a:pt x="207034" y="2976113"/>
                </a:lnTo>
                <a:cubicBezTo>
                  <a:pt x="188531" y="2920602"/>
                  <a:pt x="212913" y="2980892"/>
                  <a:pt x="172529" y="2924354"/>
                </a:cubicBezTo>
                <a:cubicBezTo>
                  <a:pt x="165055" y="2913890"/>
                  <a:pt x="161892" y="2900876"/>
                  <a:pt x="155276" y="2889849"/>
                </a:cubicBezTo>
                <a:cubicBezTo>
                  <a:pt x="144608" y="2872068"/>
                  <a:pt x="132272" y="2855343"/>
                  <a:pt x="120770" y="2838090"/>
                </a:cubicBezTo>
                <a:lnTo>
                  <a:pt x="103517" y="2812211"/>
                </a:lnTo>
                <a:cubicBezTo>
                  <a:pt x="100642" y="2803585"/>
                  <a:pt x="101321" y="2792762"/>
                  <a:pt x="94891" y="2786332"/>
                </a:cubicBezTo>
                <a:cubicBezTo>
                  <a:pt x="88461" y="2779902"/>
                  <a:pt x="77145" y="2781772"/>
                  <a:pt x="69012" y="2777705"/>
                </a:cubicBezTo>
                <a:cubicBezTo>
                  <a:pt x="59739" y="2773068"/>
                  <a:pt x="51759" y="2766203"/>
                  <a:pt x="43133" y="2760452"/>
                </a:cubicBezTo>
                <a:cubicBezTo>
                  <a:pt x="15792" y="2719441"/>
                  <a:pt x="29159" y="2744409"/>
                  <a:pt x="8627" y="2682815"/>
                </a:cubicBezTo>
                <a:lnTo>
                  <a:pt x="0" y="2656935"/>
                </a:lnTo>
                <a:cubicBezTo>
                  <a:pt x="2876" y="2585048"/>
                  <a:pt x="-1548" y="2512496"/>
                  <a:pt x="8627" y="2441275"/>
                </a:cubicBezTo>
                <a:cubicBezTo>
                  <a:pt x="10352" y="2429198"/>
                  <a:pt x="24876" y="2422886"/>
                  <a:pt x="34506" y="2415396"/>
                </a:cubicBezTo>
                <a:cubicBezTo>
                  <a:pt x="50874" y="2402666"/>
                  <a:pt x="69012" y="2392392"/>
                  <a:pt x="86265" y="2380890"/>
                </a:cubicBezTo>
                <a:lnTo>
                  <a:pt x="112144" y="2363637"/>
                </a:lnTo>
                <a:lnTo>
                  <a:pt x="138023" y="2346385"/>
                </a:lnTo>
                <a:cubicBezTo>
                  <a:pt x="146649" y="2340634"/>
                  <a:pt x="154066" y="2332411"/>
                  <a:pt x="163902" y="2329132"/>
                </a:cubicBezTo>
                <a:lnTo>
                  <a:pt x="189782" y="2320505"/>
                </a:lnTo>
                <a:cubicBezTo>
                  <a:pt x="265388" y="2244899"/>
                  <a:pt x="169481" y="2337423"/>
                  <a:pt x="241540" y="2277373"/>
                </a:cubicBezTo>
                <a:cubicBezTo>
                  <a:pt x="250912" y="2269563"/>
                  <a:pt x="258047" y="2259304"/>
                  <a:pt x="267419" y="2251494"/>
                </a:cubicBezTo>
                <a:cubicBezTo>
                  <a:pt x="275384" y="2244857"/>
                  <a:pt x="285550" y="2241129"/>
                  <a:pt x="293299" y="2234241"/>
                </a:cubicBezTo>
                <a:cubicBezTo>
                  <a:pt x="311535" y="2218031"/>
                  <a:pt x="324756" y="2196017"/>
                  <a:pt x="345057" y="2182483"/>
                </a:cubicBezTo>
                <a:cubicBezTo>
                  <a:pt x="353683" y="2176732"/>
                  <a:pt x="363187" y="2172118"/>
                  <a:pt x="370936" y="2165230"/>
                </a:cubicBezTo>
                <a:cubicBezTo>
                  <a:pt x="389172" y="2149020"/>
                  <a:pt x="402394" y="2127006"/>
                  <a:pt x="422695" y="2113471"/>
                </a:cubicBezTo>
                <a:cubicBezTo>
                  <a:pt x="431321" y="2107720"/>
                  <a:pt x="440609" y="2102855"/>
                  <a:pt x="448574" y="2096218"/>
                </a:cubicBezTo>
                <a:cubicBezTo>
                  <a:pt x="491651" y="2060320"/>
                  <a:pt x="454853" y="2076872"/>
                  <a:pt x="500333" y="2061713"/>
                </a:cubicBezTo>
                <a:cubicBezTo>
                  <a:pt x="506084" y="2053087"/>
                  <a:pt x="513374" y="2045308"/>
                  <a:pt x="517585" y="2035834"/>
                </a:cubicBezTo>
                <a:cubicBezTo>
                  <a:pt x="524971" y="2019215"/>
                  <a:pt x="524750" y="1999207"/>
                  <a:pt x="534838" y="1984075"/>
                </a:cubicBezTo>
                <a:lnTo>
                  <a:pt x="552091" y="1958196"/>
                </a:lnTo>
                <a:cubicBezTo>
                  <a:pt x="573770" y="1893156"/>
                  <a:pt x="544528" y="1973320"/>
                  <a:pt x="577970" y="1906437"/>
                </a:cubicBezTo>
                <a:cubicBezTo>
                  <a:pt x="582037" y="1898304"/>
                  <a:pt x="583015" y="1888916"/>
                  <a:pt x="586597" y="1880558"/>
                </a:cubicBezTo>
                <a:cubicBezTo>
                  <a:pt x="591663" y="1868738"/>
                  <a:pt x="598784" y="1857872"/>
                  <a:pt x="603850" y="1846052"/>
                </a:cubicBezTo>
                <a:cubicBezTo>
                  <a:pt x="607432" y="1837694"/>
                  <a:pt x="608410" y="1828306"/>
                  <a:pt x="612476" y="1820173"/>
                </a:cubicBezTo>
                <a:cubicBezTo>
                  <a:pt x="624485" y="1796154"/>
                  <a:pt x="636531" y="1787492"/>
                  <a:pt x="655608" y="1768415"/>
                </a:cubicBezTo>
                <a:cubicBezTo>
                  <a:pt x="673852" y="1695436"/>
                  <a:pt x="648998" y="1769702"/>
                  <a:pt x="690114" y="1708030"/>
                </a:cubicBezTo>
                <a:cubicBezTo>
                  <a:pt x="695158" y="1700464"/>
                  <a:pt x="694674" y="1690284"/>
                  <a:pt x="698740" y="1682151"/>
                </a:cubicBezTo>
                <a:cubicBezTo>
                  <a:pt x="703377" y="1672878"/>
                  <a:pt x="710849" y="1665273"/>
                  <a:pt x="715993" y="1656271"/>
                </a:cubicBezTo>
                <a:cubicBezTo>
                  <a:pt x="722373" y="1645106"/>
                  <a:pt x="726630" y="1632793"/>
                  <a:pt x="733246" y="1621766"/>
                </a:cubicBezTo>
                <a:cubicBezTo>
                  <a:pt x="743914" y="1603986"/>
                  <a:pt x="761193" y="1589678"/>
                  <a:pt x="767751" y="1570007"/>
                </a:cubicBezTo>
                <a:cubicBezTo>
                  <a:pt x="779657" y="1534292"/>
                  <a:pt x="771334" y="1551694"/>
                  <a:pt x="793631" y="1518249"/>
                </a:cubicBezTo>
                <a:cubicBezTo>
                  <a:pt x="815312" y="1453200"/>
                  <a:pt x="783544" y="1530857"/>
                  <a:pt x="828136" y="1475117"/>
                </a:cubicBezTo>
                <a:cubicBezTo>
                  <a:pt x="833817" y="1468016"/>
                  <a:pt x="832696" y="1457370"/>
                  <a:pt x="836763" y="1449237"/>
                </a:cubicBezTo>
                <a:cubicBezTo>
                  <a:pt x="841400" y="1439964"/>
                  <a:pt x="848265" y="1431984"/>
                  <a:pt x="854016" y="1423358"/>
                </a:cubicBezTo>
                <a:cubicBezTo>
                  <a:pt x="856891" y="1411856"/>
                  <a:pt x="856760" y="1399146"/>
                  <a:pt x="862642" y="1388852"/>
                </a:cubicBezTo>
                <a:cubicBezTo>
                  <a:pt x="868695" y="1378260"/>
                  <a:pt x="880711" y="1372345"/>
                  <a:pt x="888521" y="1362973"/>
                </a:cubicBezTo>
                <a:cubicBezTo>
                  <a:pt x="895158" y="1355008"/>
                  <a:pt x="900023" y="1345720"/>
                  <a:pt x="905774" y="1337094"/>
                </a:cubicBezTo>
                <a:cubicBezTo>
                  <a:pt x="908649" y="1328468"/>
                  <a:pt x="909889" y="1319110"/>
                  <a:pt x="914400" y="1311215"/>
                </a:cubicBezTo>
                <a:cubicBezTo>
                  <a:pt x="921533" y="1298732"/>
                  <a:pt x="931923" y="1288408"/>
                  <a:pt x="940280" y="1276709"/>
                </a:cubicBezTo>
                <a:cubicBezTo>
                  <a:pt x="946306" y="1268273"/>
                  <a:pt x="951782" y="1259456"/>
                  <a:pt x="957533" y="1250830"/>
                </a:cubicBezTo>
                <a:cubicBezTo>
                  <a:pt x="960408" y="1239328"/>
                  <a:pt x="961996" y="1227425"/>
                  <a:pt x="966159" y="1216324"/>
                </a:cubicBezTo>
                <a:cubicBezTo>
                  <a:pt x="975540" y="1191307"/>
                  <a:pt x="986363" y="1177391"/>
                  <a:pt x="1000665" y="1155939"/>
                </a:cubicBezTo>
                <a:cubicBezTo>
                  <a:pt x="1003540" y="1147313"/>
                  <a:pt x="1004247" y="1137626"/>
                  <a:pt x="1009291" y="1130060"/>
                </a:cubicBezTo>
                <a:cubicBezTo>
                  <a:pt x="1016058" y="1119909"/>
                  <a:pt x="1027680" y="1113811"/>
                  <a:pt x="1035170" y="1104181"/>
                </a:cubicBezTo>
                <a:cubicBezTo>
                  <a:pt x="1047900" y="1087813"/>
                  <a:pt x="1058174" y="1069675"/>
                  <a:pt x="1069676" y="1052422"/>
                </a:cubicBezTo>
                <a:cubicBezTo>
                  <a:pt x="1075427" y="1043796"/>
                  <a:pt x="1083079" y="1036169"/>
                  <a:pt x="1086929" y="1026543"/>
                </a:cubicBezTo>
                <a:cubicBezTo>
                  <a:pt x="1092680" y="1012166"/>
                  <a:pt x="1097257" y="997261"/>
                  <a:pt x="1104182" y="983411"/>
                </a:cubicBezTo>
                <a:cubicBezTo>
                  <a:pt x="1122678" y="946419"/>
                  <a:pt x="1120603" y="965995"/>
                  <a:pt x="1147314" y="931652"/>
                </a:cubicBezTo>
                <a:cubicBezTo>
                  <a:pt x="1160044" y="915285"/>
                  <a:pt x="1170317" y="897147"/>
                  <a:pt x="1181819" y="879894"/>
                </a:cubicBezTo>
                <a:cubicBezTo>
                  <a:pt x="1187570" y="871268"/>
                  <a:pt x="1194435" y="863288"/>
                  <a:pt x="1199072" y="854015"/>
                </a:cubicBezTo>
                <a:cubicBezTo>
                  <a:pt x="1238215" y="775730"/>
                  <a:pt x="1219311" y="806403"/>
                  <a:pt x="1250831" y="759124"/>
                </a:cubicBezTo>
                <a:cubicBezTo>
                  <a:pt x="1266014" y="713574"/>
                  <a:pt x="1254413" y="740810"/>
                  <a:pt x="1293963" y="681486"/>
                </a:cubicBezTo>
                <a:lnTo>
                  <a:pt x="1311216" y="655607"/>
                </a:lnTo>
                <a:cubicBezTo>
                  <a:pt x="1327031" y="608159"/>
                  <a:pt x="1310339" y="650672"/>
                  <a:pt x="1337095" y="603849"/>
                </a:cubicBezTo>
                <a:cubicBezTo>
                  <a:pt x="1343475" y="592684"/>
                  <a:pt x="1347968" y="580508"/>
                  <a:pt x="1354348" y="569343"/>
                </a:cubicBezTo>
                <a:cubicBezTo>
                  <a:pt x="1359492" y="560341"/>
                  <a:pt x="1366964" y="552737"/>
                  <a:pt x="1371600" y="543464"/>
                </a:cubicBezTo>
                <a:cubicBezTo>
                  <a:pt x="1375667" y="535331"/>
                  <a:pt x="1376645" y="525943"/>
                  <a:pt x="1380227" y="517585"/>
                </a:cubicBezTo>
                <a:cubicBezTo>
                  <a:pt x="1385293" y="505765"/>
                  <a:pt x="1391729" y="494581"/>
                  <a:pt x="1397480" y="483079"/>
                </a:cubicBezTo>
                <a:cubicBezTo>
                  <a:pt x="1415433" y="411264"/>
                  <a:pt x="1393572" y="482267"/>
                  <a:pt x="1423359" y="422694"/>
                </a:cubicBezTo>
                <a:cubicBezTo>
                  <a:pt x="1427425" y="414561"/>
                  <a:pt x="1426305" y="403915"/>
                  <a:pt x="1431985" y="396815"/>
                </a:cubicBezTo>
                <a:cubicBezTo>
                  <a:pt x="1438462" y="388719"/>
                  <a:pt x="1449238" y="385313"/>
                  <a:pt x="1457865" y="379562"/>
                </a:cubicBezTo>
                <a:cubicBezTo>
                  <a:pt x="1463616" y="368060"/>
                  <a:pt x="1468737" y="356221"/>
                  <a:pt x="1475117" y="345056"/>
                </a:cubicBezTo>
                <a:cubicBezTo>
                  <a:pt x="1480261" y="336054"/>
                  <a:pt x="1487733" y="328450"/>
                  <a:pt x="1492370" y="319177"/>
                </a:cubicBezTo>
                <a:cubicBezTo>
                  <a:pt x="1496437" y="311044"/>
                  <a:pt x="1495953" y="300864"/>
                  <a:pt x="1500997" y="293298"/>
                </a:cubicBezTo>
                <a:cubicBezTo>
                  <a:pt x="1507764" y="283147"/>
                  <a:pt x="1519386" y="277048"/>
                  <a:pt x="1526876" y="267418"/>
                </a:cubicBezTo>
                <a:cubicBezTo>
                  <a:pt x="1539606" y="251051"/>
                  <a:pt x="1552109" y="234206"/>
                  <a:pt x="1561382" y="215660"/>
                </a:cubicBezTo>
                <a:cubicBezTo>
                  <a:pt x="1583270" y="171881"/>
                  <a:pt x="1571501" y="191854"/>
                  <a:pt x="1595887" y="155275"/>
                </a:cubicBezTo>
                <a:cubicBezTo>
                  <a:pt x="1602079" y="130509"/>
                  <a:pt x="1611266" y="90014"/>
                  <a:pt x="1621767" y="69011"/>
                </a:cubicBezTo>
                <a:cubicBezTo>
                  <a:pt x="1627518" y="57509"/>
                  <a:pt x="1632639" y="45670"/>
                  <a:pt x="1639019" y="34505"/>
                </a:cubicBezTo>
                <a:cubicBezTo>
                  <a:pt x="1652024" y="11745"/>
                  <a:pt x="1651491" y="13406"/>
                  <a:pt x="1664899" y="0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5645006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/>
      </p:par>
    </p:tnLst>
  </p:timing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4F2C031-0917-23E6-110A-B3518DD49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351" y="838200"/>
            <a:ext cx="7886700" cy="930274"/>
          </a:xfrm>
        </p:spPr>
        <p:txBody>
          <a:bodyPr>
            <a:normAutofit/>
          </a:bodyPr>
          <a:lstStyle/>
          <a:p>
            <a:r>
              <a:rPr dirty="0" lang="nl-NL" smtClean="0" sz="3200">
                <a:solidFill>
                  <a:srgbClr val="0070C0"/>
                </a:solidFill>
              </a:rPr>
              <a:t>Kernpunt 4: Voldoende parkeergarages</a:t>
            </a:r>
            <a:endParaRPr dirty="0" lang="nl-NL" sz="320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CD2C3498-7355-353C-3A2E-53AA8B16D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28801"/>
            <a:ext cx="7886700" cy="4075696"/>
          </a:xfrm>
        </p:spPr>
        <p:txBody>
          <a:bodyPr>
            <a:normAutofit/>
          </a:bodyPr>
          <a:lstStyle/>
          <a:p>
            <a:pPr indent="0" marL="0">
              <a:buNone/>
            </a:pPr>
            <a:r>
              <a:rPr dirty="0" lang="nl-NL" smtClean="0" sz="2000"/>
              <a:t>Vanuit </a:t>
            </a:r>
            <a:r>
              <a:rPr dirty="0" lang="nl-NL" sz="2000"/>
              <a:t>iedere route is er voldoende parkeercapaciteit aan de rand van het centrumgebied </a:t>
            </a:r>
            <a:r>
              <a:rPr dirty="0" lang="nl-NL" smtClean="0" sz="2000"/>
              <a:t>beschikbaar:</a:t>
            </a:r>
          </a:p>
          <a:p>
            <a:pPr>
              <a:buFont charset="2" panose="05000000000000000000" pitchFamily="2" typeface="Wingdings"/>
              <a:buChar char="§"/>
            </a:pPr>
            <a:r>
              <a:rPr dirty="0" lang="nl-NL" smtClean="0" sz="1700"/>
              <a:t>Vondelstraat &gt; Schelphoek garage</a:t>
            </a:r>
          </a:p>
          <a:p>
            <a:pPr>
              <a:buFont charset="2" panose="05000000000000000000" pitchFamily="2" typeface="Wingdings"/>
              <a:buChar char="§"/>
            </a:pPr>
            <a:r>
              <a:rPr dirty="0" err="1" lang="nl-NL" smtClean="0" sz="1700"/>
              <a:t>Kennemerstraatweg</a:t>
            </a:r>
            <a:r>
              <a:rPr dirty="0" lang="nl-NL" smtClean="0" sz="1700"/>
              <a:t> &gt; Singel garage</a:t>
            </a:r>
          </a:p>
          <a:p>
            <a:pPr>
              <a:buFont charset="2" panose="05000000000000000000" pitchFamily="2" typeface="Wingdings"/>
              <a:buChar char="§"/>
            </a:pPr>
            <a:r>
              <a:rPr dirty="0" lang="nl-NL" smtClean="0" sz="1700"/>
              <a:t>Bergerweg &gt; </a:t>
            </a:r>
            <a:r>
              <a:rPr dirty="0" lang="nl-NL" smtClean="0" sz="1700">
                <a:solidFill>
                  <a:srgbClr val="FF0000"/>
                </a:solidFill>
              </a:rPr>
              <a:t>garage </a:t>
            </a:r>
            <a:r>
              <a:rPr dirty="0" err="1" lang="nl-NL" smtClean="0" sz="1700">
                <a:solidFill>
                  <a:srgbClr val="FF0000"/>
                </a:solidFill>
              </a:rPr>
              <a:t>Scharlo</a:t>
            </a:r>
            <a:r>
              <a:rPr dirty="0" lang="nl-NL" smtClean="0" sz="1700">
                <a:solidFill>
                  <a:srgbClr val="FF0000"/>
                </a:solidFill>
              </a:rPr>
              <a:t> ?</a:t>
            </a:r>
          </a:p>
          <a:p>
            <a:pPr>
              <a:buFont charset="2" panose="05000000000000000000" pitchFamily="2" typeface="Wingdings"/>
              <a:buChar char="§"/>
            </a:pPr>
            <a:r>
              <a:rPr dirty="0" err="1" lang="nl-NL" smtClean="0" sz="1700"/>
              <a:t>Helderseweg</a:t>
            </a:r>
            <a:r>
              <a:rPr dirty="0" lang="nl-NL" smtClean="0" sz="1700"/>
              <a:t> &gt; De Vest, Brandweer, Kanaalschiereiland                              		+ </a:t>
            </a:r>
            <a:r>
              <a:rPr dirty="0" lang="nl-NL" smtClean="0" sz="1700">
                <a:solidFill>
                  <a:srgbClr val="FF0000"/>
                </a:solidFill>
              </a:rPr>
              <a:t>garage</a:t>
            </a:r>
            <a:r>
              <a:rPr dirty="0" lang="nl-NL" smtClean="0" sz="1700"/>
              <a:t> </a:t>
            </a:r>
            <a:r>
              <a:rPr dirty="0" lang="nl-NL" smtClean="0" sz="1700">
                <a:solidFill>
                  <a:srgbClr val="FF0000"/>
                </a:solidFill>
              </a:rPr>
              <a:t>achter station</a:t>
            </a:r>
          </a:p>
          <a:p>
            <a:pPr>
              <a:buFont charset="2" panose="05000000000000000000" pitchFamily="2" typeface="Wingdings"/>
              <a:buChar char="§"/>
            </a:pPr>
            <a:r>
              <a:rPr dirty="0" err="1" lang="nl-NL" smtClean="0" sz="1700"/>
              <a:t>Zeswielen</a:t>
            </a:r>
            <a:r>
              <a:rPr dirty="0" lang="nl-NL" smtClean="0" sz="1700"/>
              <a:t> &gt; diverse parkeervoorzieningen op </a:t>
            </a:r>
            <a:r>
              <a:rPr dirty="0" err="1" lang="nl-NL" smtClean="0" sz="1700"/>
              <a:t>Overstad</a:t>
            </a:r>
            <a:endParaRPr dirty="0" lang="nl-NL" smtClean="0" sz="1700"/>
          </a:p>
          <a:p>
            <a:pPr>
              <a:buFont charset="2" panose="05000000000000000000" pitchFamily="2" typeface="Wingdings"/>
              <a:buChar char="§"/>
            </a:pPr>
            <a:r>
              <a:rPr dirty="0" lang="nl-NL" smtClean="0" sz="1700"/>
              <a:t>Nieuwe Schermerweg &gt; </a:t>
            </a:r>
            <a:r>
              <a:rPr dirty="0" err="1" lang="nl-NL" smtClean="0" sz="1700"/>
              <a:t>Karperton</a:t>
            </a:r>
            <a:r>
              <a:rPr dirty="0" lang="nl-NL" smtClean="0" sz="1700"/>
              <a:t>, garages op </a:t>
            </a:r>
            <a:r>
              <a:rPr dirty="0" err="1" lang="nl-NL" smtClean="0" sz="1700"/>
              <a:t>Overstad</a:t>
            </a:r>
            <a:endParaRPr dirty="0" lang="nl-NL" sz="1700"/>
          </a:p>
          <a:p>
            <a:pPr indent="0" marL="0">
              <a:buNone/>
            </a:pPr>
            <a:endParaRPr dirty="0" lang="nl-NL" smtClean="0" sz="1700"/>
          </a:p>
          <a:p>
            <a:pPr indent="0" marL="0">
              <a:buNone/>
            </a:pPr>
            <a:r>
              <a:rPr dirty="0" lang="nl-NL" smtClean="0" sz="2000"/>
              <a:t>Ook </a:t>
            </a:r>
            <a:r>
              <a:rPr dirty="0" lang="nl-NL" sz="2000"/>
              <a:t>te </a:t>
            </a:r>
            <a:r>
              <a:rPr dirty="0" lang="nl-NL" smtClean="0" sz="2000"/>
              <a:t>gebruiken door </a:t>
            </a:r>
            <a:r>
              <a:rPr dirty="0" lang="nl-NL" sz="2000"/>
              <a:t>bewoners van de binnenstad of de stationsbuurt om parkeren </a:t>
            </a:r>
            <a:r>
              <a:rPr dirty="0" lang="nl-NL" smtClean="0" sz="2000"/>
              <a:t>op straat in </a:t>
            </a:r>
            <a:r>
              <a:rPr dirty="0" lang="nl-NL" sz="2000"/>
              <a:t>te ruilen voor meer </a:t>
            </a:r>
            <a:r>
              <a:rPr dirty="0" lang="nl-NL" smtClean="0" sz="2000"/>
              <a:t>groen </a:t>
            </a:r>
            <a:endParaRPr dirty="0" lang="nl-NL" sz="2000"/>
          </a:p>
          <a:p>
            <a:pPr indent="0" marL="0">
              <a:buNone/>
            </a:pPr>
            <a:endParaRPr dirty="0"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A473B71C-D286-90AA-DC0B-424A19B8927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67" l="265" r="11" t="2"/>
          <a:stretch/>
        </p:blipFill>
        <p:spPr>
          <a:xfrm>
            <a:off x="6019800" y="2286000"/>
            <a:ext cx="2773680" cy="23114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algn="tr" blurRad="50800" dir="8100000" dist="38100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8592656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id="21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>
                      <p:stCondLst>
                        <p:cond delay="indefinite"/>
                      </p:stCondLst>
                      <p:childTnLst>
                        <p:par>
                          <p:cTn fill="hold" id="32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4F2C031-0917-23E6-110A-B3518DD49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2000"/>
            <a:ext cx="7886700" cy="838200"/>
          </a:xfrm>
        </p:spPr>
        <p:txBody>
          <a:bodyPr>
            <a:normAutofit/>
          </a:bodyPr>
          <a:lstStyle/>
          <a:p>
            <a:r>
              <a:rPr lang="nl-NL" sz="3200" dirty="0" smtClean="0">
                <a:solidFill>
                  <a:srgbClr val="0070C0"/>
                </a:solidFill>
              </a:rPr>
              <a:t>Kernpunt 5: Barrières opheffen </a:t>
            </a:r>
            <a:endParaRPr lang="nl-NL" sz="3200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CD2C3498-7355-353C-3A2E-53AA8B16D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76400"/>
            <a:ext cx="7962900" cy="42280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000" dirty="0" smtClean="0"/>
              <a:t>Autoverkeer </a:t>
            </a:r>
            <a:r>
              <a:rPr lang="nl-NL" sz="2000" dirty="0"/>
              <a:t>op </a:t>
            </a:r>
            <a:r>
              <a:rPr lang="nl-NL" sz="2000" dirty="0" err="1" smtClean="0"/>
              <a:t>Geestersingel</a:t>
            </a:r>
            <a:r>
              <a:rPr lang="nl-NL" sz="2000" dirty="0" smtClean="0"/>
              <a:t> </a:t>
            </a:r>
            <a:r>
              <a:rPr lang="nl-NL" sz="2000" dirty="0"/>
              <a:t>en Kanaalkade vormt een barrière voor </a:t>
            </a:r>
            <a:r>
              <a:rPr lang="nl-NL" sz="2000" dirty="0" smtClean="0"/>
              <a:t>tot </a:t>
            </a:r>
            <a:r>
              <a:rPr lang="nl-NL" sz="2000" dirty="0" err="1"/>
              <a:t>èèn</a:t>
            </a:r>
            <a:r>
              <a:rPr lang="nl-NL" sz="2000" dirty="0"/>
              <a:t> geheel smeden van </a:t>
            </a:r>
            <a:r>
              <a:rPr lang="nl-NL" sz="2000" dirty="0" smtClean="0"/>
              <a:t>het centrumgebied</a:t>
            </a:r>
          </a:p>
          <a:p>
            <a:pPr marL="0" indent="0">
              <a:buNone/>
            </a:pPr>
            <a:endParaRPr lang="nl-NL" sz="2000" dirty="0" smtClean="0"/>
          </a:p>
          <a:p>
            <a:pPr marL="0" indent="0">
              <a:buNone/>
            </a:pPr>
            <a:r>
              <a:rPr lang="nl-NL" sz="2000" dirty="0" smtClean="0"/>
              <a:t>Daarom </a:t>
            </a:r>
            <a:r>
              <a:rPr lang="nl-NL" sz="2000" dirty="0"/>
              <a:t>hebben deze prioriteit </a:t>
            </a:r>
            <a:r>
              <a:rPr lang="nl-NL" sz="2000" dirty="0" smtClean="0"/>
              <a:t>bij 				 herinrichting </a:t>
            </a:r>
            <a:r>
              <a:rPr lang="nl-NL" sz="2000" dirty="0"/>
              <a:t>van </a:t>
            </a:r>
            <a:r>
              <a:rPr lang="nl-NL" sz="2000" dirty="0" smtClean="0"/>
              <a:t>wegen</a:t>
            </a:r>
          </a:p>
          <a:p>
            <a:pPr marL="0" indent="0">
              <a:buNone/>
            </a:pPr>
            <a:endParaRPr lang="nl-NL" sz="2000" dirty="0" smtClean="0"/>
          </a:p>
          <a:p>
            <a:pPr marL="0" indent="0">
              <a:buNone/>
            </a:pPr>
            <a:endParaRPr lang="nl-NL" sz="2000" dirty="0" smtClean="0"/>
          </a:p>
          <a:p>
            <a:pPr marL="0" indent="0">
              <a:buNone/>
            </a:pPr>
            <a:r>
              <a:rPr lang="nl-NL" sz="2000" dirty="0" smtClean="0"/>
              <a:t>Dat moet er voor zorgen dat:</a:t>
            </a:r>
          </a:p>
          <a:p>
            <a:pPr>
              <a:buFontTx/>
              <a:buChar char="-"/>
            </a:pPr>
            <a:r>
              <a:rPr lang="nl-NL" sz="2000" dirty="0" smtClean="0"/>
              <a:t>de </a:t>
            </a:r>
            <a:r>
              <a:rPr lang="nl-NL" sz="2000" dirty="0" err="1"/>
              <a:t>Friesebrug</a:t>
            </a:r>
            <a:r>
              <a:rPr lang="nl-NL" sz="2000" dirty="0"/>
              <a:t> </a:t>
            </a:r>
            <a:r>
              <a:rPr lang="nl-NL" sz="2000" dirty="0" smtClean="0"/>
              <a:t>alleen bestemmingsverkeer				 </a:t>
            </a:r>
            <a:r>
              <a:rPr lang="nl-NL" sz="2000" dirty="0"/>
              <a:t>verwerkt van/naar de </a:t>
            </a:r>
            <a:r>
              <a:rPr lang="nl-NL" sz="2000" dirty="0" smtClean="0"/>
              <a:t>binnenstad</a:t>
            </a:r>
          </a:p>
          <a:p>
            <a:pPr>
              <a:buFontTx/>
              <a:buChar char="-"/>
            </a:pPr>
            <a:r>
              <a:rPr lang="nl-NL" sz="2000" dirty="0" smtClean="0"/>
              <a:t>de </a:t>
            </a:r>
            <a:r>
              <a:rPr lang="nl-NL" sz="2000" dirty="0" err="1"/>
              <a:t>Tesselsebrug</a:t>
            </a:r>
            <a:r>
              <a:rPr lang="nl-NL" sz="2000" dirty="0"/>
              <a:t> alleen </a:t>
            </a:r>
            <a:r>
              <a:rPr lang="nl-NL" sz="2000" dirty="0" smtClean="0"/>
              <a:t>bestemmingsverkeer verwerkt voor </a:t>
            </a:r>
            <a:r>
              <a:rPr lang="nl-NL" sz="2000" dirty="0" err="1"/>
              <a:t>Overstad</a:t>
            </a:r>
            <a:r>
              <a:rPr lang="nl-NL" sz="2000" dirty="0"/>
              <a:t>, </a:t>
            </a:r>
            <a:r>
              <a:rPr lang="nl-NL" sz="2000" dirty="0" smtClean="0"/>
              <a:t>via de </a:t>
            </a:r>
            <a:r>
              <a:rPr lang="nl-NL" sz="2000" dirty="0" err="1" smtClean="0"/>
              <a:t>Helderseweg</a:t>
            </a:r>
            <a:endParaRPr lang="nl-NL" sz="2400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2209800"/>
            <a:ext cx="3810000" cy="2686552"/>
          </a:xfrm>
          <a:prstGeom prst="rect">
            <a:avLst/>
          </a:prstGeom>
        </p:spPr>
      </p:pic>
      <p:sp>
        <p:nvSpPr>
          <p:cNvPr id="5" name="PIJL-RECHTS 4"/>
          <p:cNvSpPr/>
          <p:nvPr/>
        </p:nvSpPr>
        <p:spPr>
          <a:xfrm rot="18243113">
            <a:off x="6983183" y="3167022"/>
            <a:ext cx="405087" cy="2184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PIJL-RECHTS 5"/>
          <p:cNvSpPr/>
          <p:nvPr/>
        </p:nvSpPr>
        <p:spPr>
          <a:xfrm rot="14178821">
            <a:off x="6131583" y="3011430"/>
            <a:ext cx="405087" cy="2184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Zon 8"/>
          <p:cNvSpPr/>
          <p:nvPr/>
        </p:nvSpPr>
        <p:spPr>
          <a:xfrm>
            <a:off x="7650481" y="3459482"/>
            <a:ext cx="45719" cy="45719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Zon 10"/>
          <p:cNvSpPr/>
          <p:nvPr/>
        </p:nvSpPr>
        <p:spPr>
          <a:xfrm>
            <a:off x="7597140" y="3417570"/>
            <a:ext cx="152400" cy="129541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Zon 11"/>
          <p:cNvSpPr/>
          <p:nvPr/>
        </p:nvSpPr>
        <p:spPr>
          <a:xfrm>
            <a:off x="6829428" y="2891534"/>
            <a:ext cx="152400" cy="129541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19902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4F2C031-0917-23E6-110A-B3518DD49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173" y="838200"/>
            <a:ext cx="7886700" cy="838200"/>
          </a:xfrm>
        </p:spPr>
        <p:txBody>
          <a:bodyPr>
            <a:normAutofit/>
          </a:bodyPr>
          <a:lstStyle/>
          <a:p>
            <a:r>
              <a:rPr lang="nl-NL" sz="3200" dirty="0" smtClean="0">
                <a:solidFill>
                  <a:srgbClr val="0070C0"/>
                </a:solidFill>
              </a:rPr>
              <a:t>Kernpunt 6: Doorstroming buitenring</a:t>
            </a:r>
            <a:endParaRPr lang="nl-NL" sz="3200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CD2C3498-7355-353C-3A2E-53AA8B16D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057400"/>
            <a:ext cx="7886700" cy="3847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 smtClean="0"/>
              <a:t>We </a:t>
            </a:r>
            <a:r>
              <a:rPr lang="nl-NL" sz="2000" dirty="0"/>
              <a:t>zorgen voor een goede doorstroming naar en op de </a:t>
            </a:r>
            <a:r>
              <a:rPr lang="nl-NL" sz="2000" dirty="0" smtClean="0"/>
              <a:t>buitenring </a:t>
            </a:r>
          </a:p>
          <a:p>
            <a:pPr marL="0" indent="0">
              <a:buNone/>
            </a:pPr>
            <a:endParaRPr lang="nl-NL" sz="2000" dirty="0" smtClean="0"/>
          </a:p>
          <a:p>
            <a:pPr marL="0" indent="0">
              <a:buNone/>
            </a:pPr>
            <a:r>
              <a:rPr lang="nl-NL" sz="2000" dirty="0" smtClean="0"/>
              <a:t>Dan </a:t>
            </a:r>
            <a:r>
              <a:rPr lang="nl-NL" sz="2000" dirty="0"/>
              <a:t>is er geen aanleiding om door/langs het </a:t>
            </a:r>
            <a:r>
              <a:rPr lang="nl-NL" sz="2000" dirty="0" smtClean="0"/>
              <a:t>centrum  te </a:t>
            </a:r>
            <a:r>
              <a:rPr lang="nl-NL" sz="2000" dirty="0"/>
              <a:t>rijden terwijl men daar niet hoeft te </a:t>
            </a:r>
            <a:r>
              <a:rPr lang="nl-NL" sz="2000" dirty="0" smtClean="0"/>
              <a:t>zijn</a:t>
            </a:r>
            <a:endParaRPr lang="nl-NL" sz="2000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28594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4F2C031-0917-23E6-110A-B3518DD49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38200"/>
            <a:ext cx="7886700" cy="854073"/>
          </a:xfrm>
        </p:spPr>
        <p:txBody>
          <a:bodyPr>
            <a:normAutofit/>
          </a:bodyPr>
          <a:lstStyle/>
          <a:p>
            <a:r>
              <a:rPr lang="nl-NL" sz="3200" dirty="0" smtClean="0">
                <a:solidFill>
                  <a:srgbClr val="0070C0"/>
                </a:solidFill>
              </a:rPr>
              <a:t>Kernpunt 7: Vrachtvervoer</a:t>
            </a:r>
            <a:endParaRPr lang="nl-NL" sz="3200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CD2C3498-7355-353C-3A2E-53AA8B16D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28799"/>
            <a:ext cx="7886700" cy="407569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r>
              <a:rPr lang="nl-NL" sz="2000" dirty="0" smtClean="0"/>
              <a:t>Waar </a:t>
            </a:r>
            <a:r>
              <a:rPr lang="nl-NL" sz="2000" dirty="0"/>
              <a:t>mogelijk vindt bevoorrading van winkels, etc. plaats via het </a:t>
            </a:r>
            <a:r>
              <a:rPr lang="nl-NL" sz="2000" dirty="0" smtClean="0"/>
              <a:t>water</a:t>
            </a:r>
          </a:p>
          <a:p>
            <a:pPr marL="0" indent="0">
              <a:buNone/>
            </a:pPr>
            <a:endParaRPr lang="nl-NL" sz="2000" dirty="0" smtClean="0"/>
          </a:p>
          <a:p>
            <a:pPr marL="0" indent="0">
              <a:buNone/>
            </a:pPr>
            <a:r>
              <a:rPr lang="nl-NL" sz="2000" dirty="0" smtClean="0"/>
              <a:t>Of </a:t>
            </a:r>
            <a:r>
              <a:rPr lang="nl-NL" sz="2000" dirty="0"/>
              <a:t>anders met kleinschalige (elektrische</a:t>
            </a:r>
            <a:r>
              <a:rPr lang="nl-NL" sz="2000" dirty="0" smtClean="0"/>
              <a:t>) voertuigen</a:t>
            </a:r>
            <a:endParaRPr lang="nl-NL" sz="2000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1538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4F2C031-0917-23E6-110A-B3518DD49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411" y="838200"/>
            <a:ext cx="7886700" cy="838200"/>
          </a:xfrm>
        </p:spPr>
        <p:txBody>
          <a:bodyPr>
            <a:normAutofit/>
          </a:bodyPr>
          <a:lstStyle/>
          <a:p>
            <a:r>
              <a:rPr lang="nl-NL" sz="3200" dirty="0" smtClean="0">
                <a:solidFill>
                  <a:srgbClr val="0070C0"/>
                </a:solidFill>
              </a:rPr>
              <a:t>Kernpunt 8: Parkeernormen nieuwbouw</a:t>
            </a:r>
            <a:endParaRPr lang="nl-NL" sz="3200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CD2C3498-7355-353C-3A2E-53AA8B16D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81200"/>
            <a:ext cx="7886700" cy="3923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Bij realisatie van deze visie is het mogelijk </a:t>
            </a:r>
            <a:r>
              <a:rPr lang="nl-NL" sz="2000" dirty="0" smtClean="0"/>
              <a:t>om:</a:t>
            </a:r>
          </a:p>
          <a:p>
            <a:pPr>
              <a:buFontTx/>
              <a:buChar char="-"/>
            </a:pPr>
            <a:r>
              <a:rPr lang="nl-NL" sz="2000" dirty="0" smtClean="0"/>
              <a:t>de </a:t>
            </a:r>
            <a:r>
              <a:rPr lang="nl-NL" sz="2000" dirty="0"/>
              <a:t>parkeernormen bij nieuwbouw te verlagen tot het niveau van </a:t>
            </a:r>
            <a:r>
              <a:rPr lang="nl-NL" sz="2000" dirty="0" smtClean="0"/>
              <a:t>de binnenstad</a:t>
            </a:r>
          </a:p>
          <a:p>
            <a:pPr>
              <a:buFontTx/>
              <a:buChar char="-"/>
            </a:pPr>
            <a:r>
              <a:rPr lang="nl-NL" sz="2000" dirty="0" smtClean="0"/>
              <a:t>daarmee kunnen we ook meer </a:t>
            </a:r>
            <a:r>
              <a:rPr lang="nl-NL" sz="2000" dirty="0"/>
              <a:t>groen </a:t>
            </a:r>
            <a:r>
              <a:rPr lang="nl-NL" sz="2000" dirty="0" smtClean="0"/>
              <a:t>realiseren rond nieuwbouw</a:t>
            </a:r>
            <a:endParaRPr lang="nl-NL" sz="2000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293842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4F2C031-0917-23E6-110A-B3518DD49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411" y="838200"/>
            <a:ext cx="7886700" cy="685800"/>
          </a:xfrm>
        </p:spPr>
        <p:txBody>
          <a:bodyPr>
            <a:normAutofit/>
          </a:bodyPr>
          <a:lstStyle/>
          <a:p>
            <a:r>
              <a:rPr lang="nl-NL" sz="3200" dirty="0" smtClean="0">
                <a:solidFill>
                  <a:srgbClr val="0070C0"/>
                </a:solidFill>
              </a:rPr>
              <a:t>Wat de visie biedt voor het mobiliteitsbeleid</a:t>
            </a:r>
            <a:endParaRPr lang="nl-NL" sz="3200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CD2C3498-7355-353C-3A2E-53AA8B16D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24000"/>
            <a:ext cx="7886700" cy="43804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2000" dirty="0" smtClean="0"/>
              <a:t>De visie van ANIMO/BVA biedt een aanpak die:</a:t>
            </a:r>
          </a:p>
          <a:p>
            <a:pPr>
              <a:buFontTx/>
              <a:buChar char="-"/>
            </a:pPr>
            <a:r>
              <a:rPr lang="nl-NL" sz="1700" dirty="0" smtClean="0">
                <a:solidFill>
                  <a:schemeClr val="accent6">
                    <a:lumMod val="75000"/>
                  </a:schemeClr>
                </a:solidFill>
              </a:rPr>
              <a:t>past bij een verdichte stad</a:t>
            </a:r>
            <a:r>
              <a:rPr lang="nl-NL" sz="1700" dirty="0" smtClean="0"/>
              <a:t>, waarbij afstanden tot voorzieningen kleiner worden, en vaker gekozen kan worden voor lopen of fietsen </a:t>
            </a:r>
          </a:p>
          <a:p>
            <a:pPr>
              <a:buFontTx/>
              <a:buChar char="-"/>
            </a:pPr>
            <a:r>
              <a:rPr lang="nl-NL" sz="1700" dirty="0" smtClean="0">
                <a:solidFill>
                  <a:schemeClr val="accent6">
                    <a:lumMod val="75000"/>
                  </a:schemeClr>
                </a:solidFill>
              </a:rPr>
              <a:t>plaats schept voor extra voorzieningen</a:t>
            </a:r>
            <a:r>
              <a:rPr lang="nl-NL" sz="1700" dirty="0" smtClean="0"/>
              <a:t>, door </a:t>
            </a:r>
            <a:r>
              <a:rPr lang="nl-NL" sz="1700" dirty="0" err="1" smtClean="0"/>
              <a:t>Overstad</a:t>
            </a:r>
            <a:r>
              <a:rPr lang="nl-NL" sz="1700" dirty="0" smtClean="0"/>
              <a:t> en het Stationskwartier te integreren met de oude binnenstad </a:t>
            </a:r>
          </a:p>
          <a:p>
            <a:pPr>
              <a:buFontTx/>
              <a:buChar char="-"/>
            </a:pPr>
            <a:r>
              <a:rPr lang="nl-NL" sz="1700" dirty="0" smtClean="0">
                <a:solidFill>
                  <a:schemeClr val="accent6">
                    <a:lumMod val="75000"/>
                  </a:schemeClr>
                </a:solidFill>
              </a:rPr>
              <a:t>de bereikbaarheid van het centrumgebied voor bestemmingsverkeer verbetert</a:t>
            </a:r>
            <a:r>
              <a:rPr lang="nl-NL" sz="1700" dirty="0" smtClean="0"/>
              <a:t>, door onnodig autoverkeer te verplaatsen naar de buitenring</a:t>
            </a:r>
          </a:p>
          <a:p>
            <a:pPr>
              <a:buFontTx/>
              <a:buChar char="-"/>
            </a:pPr>
            <a:r>
              <a:rPr lang="nl-NL" sz="1700" dirty="0" smtClean="0">
                <a:solidFill>
                  <a:schemeClr val="accent6">
                    <a:lumMod val="75000"/>
                  </a:schemeClr>
                </a:solidFill>
              </a:rPr>
              <a:t>sneller busvervoer</a:t>
            </a:r>
            <a:r>
              <a:rPr lang="nl-NL" sz="1700" dirty="0" smtClean="0"/>
              <a:t>, door minder complexe kruispunten (bij Stadskantoor) en minder files</a:t>
            </a:r>
          </a:p>
          <a:p>
            <a:pPr>
              <a:buFontTx/>
              <a:buChar char="-"/>
            </a:pPr>
            <a:r>
              <a:rPr lang="nl-NL" sz="1700" dirty="0" smtClean="0">
                <a:solidFill>
                  <a:schemeClr val="accent6">
                    <a:lumMod val="75000"/>
                  </a:schemeClr>
                </a:solidFill>
              </a:rPr>
              <a:t>de verkeersveiligheid bevordert </a:t>
            </a:r>
            <a:r>
              <a:rPr lang="nl-NL" sz="1700" dirty="0" smtClean="0"/>
              <a:t>voor voetgangers en fietsers</a:t>
            </a:r>
          </a:p>
          <a:p>
            <a:pPr>
              <a:buFontTx/>
              <a:buChar char="-"/>
            </a:pPr>
            <a:r>
              <a:rPr lang="nl-NL" sz="1700" dirty="0" smtClean="0">
                <a:solidFill>
                  <a:schemeClr val="accent6">
                    <a:lumMod val="75000"/>
                  </a:schemeClr>
                </a:solidFill>
              </a:rPr>
              <a:t>de leefbaarheid voor bewoners langs singels verbetert</a:t>
            </a:r>
          </a:p>
          <a:p>
            <a:pPr>
              <a:buFontTx/>
              <a:buChar char="-"/>
            </a:pPr>
            <a:r>
              <a:rPr lang="nl-NL" sz="1700" dirty="0" smtClean="0">
                <a:solidFill>
                  <a:schemeClr val="accent6">
                    <a:lumMod val="75000"/>
                  </a:schemeClr>
                </a:solidFill>
              </a:rPr>
              <a:t>de Schelphoekgarage beter bereikbaar kan maken, </a:t>
            </a:r>
            <a:r>
              <a:rPr lang="nl-NL" sz="1700" dirty="0" smtClean="0"/>
              <a:t>via 2-richting bestemmingsverkeer op de Bierkade met halvering van aantal auto`s</a:t>
            </a:r>
          </a:p>
          <a:p>
            <a:pPr>
              <a:buFontTx/>
              <a:buChar char="-"/>
            </a:pPr>
            <a:r>
              <a:rPr lang="nl-NL" sz="1700" dirty="0" smtClean="0">
                <a:solidFill>
                  <a:schemeClr val="accent6">
                    <a:lumMod val="75000"/>
                  </a:schemeClr>
                </a:solidFill>
              </a:rPr>
              <a:t>de verblijfskwaliteit in woonstraten kan verbeteren,</a:t>
            </a:r>
            <a:r>
              <a:rPr lang="nl-NL" sz="1700" dirty="0" smtClean="0"/>
              <a:t> in combinatie met vergroening en klimaat-adaptief maken, samen met bewoners</a:t>
            </a:r>
          </a:p>
          <a:p>
            <a:pPr>
              <a:buFontTx/>
              <a:buChar char="-"/>
            </a:pPr>
            <a:r>
              <a:rPr lang="nl-NL" sz="1700" dirty="0" smtClean="0">
                <a:solidFill>
                  <a:schemeClr val="accent6">
                    <a:lumMod val="75000"/>
                  </a:schemeClr>
                </a:solidFill>
              </a:rPr>
              <a:t>ruimte schept voor extra groen</a:t>
            </a:r>
            <a:r>
              <a:rPr lang="nl-NL" sz="1700" dirty="0" smtClean="0"/>
              <a:t>, b.v. de Spoorbuurt een eigen parkje i.p.v. de rotonde   </a:t>
            </a:r>
          </a:p>
          <a:p>
            <a:pPr>
              <a:buFontTx/>
              <a:buChar char="-"/>
            </a:pPr>
            <a:r>
              <a:rPr lang="nl-NL" sz="1700" dirty="0" smtClean="0">
                <a:solidFill>
                  <a:schemeClr val="accent6">
                    <a:lumMod val="75000"/>
                  </a:schemeClr>
                </a:solidFill>
              </a:rPr>
              <a:t>de  </a:t>
            </a:r>
            <a:r>
              <a:rPr lang="nl-NL" sz="1700" dirty="0">
                <a:solidFill>
                  <a:schemeClr val="accent6">
                    <a:lumMod val="75000"/>
                  </a:schemeClr>
                </a:solidFill>
              </a:rPr>
              <a:t>bedrijvigheid </a:t>
            </a:r>
            <a:r>
              <a:rPr lang="nl-NL" sz="1700" dirty="0" smtClean="0">
                <a:solidFill>
                  <a:schemeClr val="accent6">
                    <a:lumMod val="75000"/>
                  </a:schemeClr>
                </a:solidFill>
              </a:rPr>
              <a:t>stimuleert</a:t>
            </a:r>
            <a:r>
              <a:rPr lang="nl-NL" sz="1700" dirty="0" smtClean="0"/>
              <a:t>, via een aantrekkelijk verblijfsklimaat voor bezoekers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16902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4F2C031-0917-23E6-110A-B3518DD49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411" y="838200"/>
            <a:ext cx="7886700" cy="838200"/>
          </a:xfrm>
        </p:spPr>
        <p:txBody>
          <a:bodyPr>
            <a:normAutofit/>
          </a:bodyPr>
          <a:lstStyle/>
          <a:p>
            <a:pPr algn="ctr"/>
            <a:r>
              <a:rPr lang="nl-NL" sz="3200" dirty="0" smtClean="0">
                <a:solidFill>
                  <a:srgbClr val="0070C0"/>
                </a:solidFill>
              </a:rPr>
              <a:t>ANNEX</a:t>
            </a:r>
            <a:endParaRPr lang="nl-NL" sz="3200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CD2C3498-7355-353C-3A2E-53AA8B16D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81200"/>
            <a:ext cx="7886700" cy="39232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sz="2000" dirty="0" smtClean="0"/>
              <a:t>Reacties naar animo@animo-alkmaar.nl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5572462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4F2C031-0917-23E6-110A-B3518DD49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346989" cy="609600"/>
          </a:xfrm>
        </p:spPr>
        <p:txBody>
          <a:bodyPr>
            <a:normAutofit/>
          </a:bodyPr>
          <a:lstStyle/>
          <a:p>
            <a:r>
              <a:rPr lang="nl-NL" sz="2800" dirty="0" err="1" smtClean="0">
                <a:solidFill>
                  <a:srgbClr val="0070C0"/>
                </a:solidFill>
              </a:rPr>
              <a:t>BeIeid</a:t>
            </a:r>
            <a:r>
              <a:rPr lang="nl-NL" sz="2800" dirty="0" smtClean="0">
                <a:solidFill>
                  <a:srgbClr val="0070C0"/>
                </a:solidFill>
              </a:rPr>
              <a:t> tegen onnodig verkeer in centrumgebied</a:t>
            </a:r>
            <a:endParaRPr lang="nl-NL" sz="2800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CD2C3498-7355-353C-3A2E-53AA8B16D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47800"/>
            <a:ext cx="7886700" cy="445669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l-NL" sz="2400" dirty="0" smtClean="0"/>
              <a:t>Visie Mobiliteit en bereikbaarheid 2017-2027 (College VVD, OPA, CDA en D66)</a:t>
            </a:r>
          </a:p>
          <a:p>
            <a:pPr>
              <a:buFontTx/>
              <a:buChar char="-"/>
            </a:pPr>
            <a:r>
              <a:rPr lang="nl-NL" sz="1800" dirty="0" smtClean="0"/>
              <a:t>2.3 (Visie op autoverkeer): . .  Ongewenste verkeersdruk t.g.v. sluipverkeer.</a:t>
            </a:r>
          </a:p>
          <a:p>
            <a:pPr>
              <a:buFontTx/>
              <a:buChar char="-"/>
            </a:pPr>
            <a:r>
              <a:rPr lang="nl-NL" sz="1800" dirty="0" smtClean="0"/>
              <a:t>2.8 (Leefbaar/verblijfskwaliteit): De binnenring is bedoeld voor bestemmingsverkeer.  </a:t>
            </a:r>
          </a:p>
          <a:p>
            <a:pPr>
              <a:buFontTx/>
              <a:buChar char="-"/>
            </a:pPr>
            <a:r>
              <a:rPr lang="nl-NL" sz="1800" dirty="0" smtClean="0"/>
              <a:t>2.8 (idem): Er is sprake van sluipverkeer als meer dan 15% geen herkomst of bestemming heeft in een verblijfsgebied. Voor de singels het aandeel dat het cordon (rond de binnenring) doorsnijdt</a:t>
            </a:r>
          </a:p>
          <a:p>
            <a:pPr>
              <a:buFontTx/>
              <a:buChar char="-"/>
            </a:pPr>
            <a:r>
              <a:rPr lang="nl-NL" sz="1800" dirty="0" smtClean="0"/>
              <a:t>3.6 (Aanpak binnenring): Voorkomen sluipverkeer over singels.</a:t>
            </a:r>
          </a:p>
          <a:p>
            <a:pPr>
              <a:buFontTx/>
              <a:buChar char="-"/>
            </a:pPr>
            <a:r>
              <a:rPr lang="nl-NL" sz="1800" dirty="0" smtClean="0"/>
              <a:t>3.10 (Monitoring): Meten sluipverkeer over binnenstad-cordon </a:t>
            </a:r>
          </a:p>
          <a:p>
            <a:pPr>
              <a:buFontTx/>
              <a:buChar char="-"/>
            </a:pPr>
            <a:endParaRPr lang="nl-NL" sz="1800" dirty="0"/>
          </a:p>
          <a:p>
            <a:pPr marL="0" lvl="0" indent="0">
              <a:buNone/>
            </a:pPr>
            <a:r>
              <a:rPr lang="nl-NL" sz="2400" dirty="0" smtClean="0">
                <a:solidFill>
                  <a:prstClr val="black"/>
                </a:solidFill>
              </a:rPr>
              <a:t>Mobiliteitseffecten Alkmaar kanaal (2021)</a:t>
            </a:r>
            <a:endParaRPr lang="nl-NL" sz="2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nl-NL" sz="1800" dirty="0" smtClean="0">
                <a:solidFill>
                  <a:prstClr val="black"/>
                </a:solidFill>
              </a:rPr>
              <a:t>2.4 (Analyse intern/extern/doorgaand verkeer): </a:t>
            </a:r>
          </a:p>
          <a:p>
            <a:pPr lvl="0">
              <a:buFontTx/>
              <a:buChar char="-"/>
            </a:pPr>
            <a:r>
              <a:rPr lang="nl-NL" sz="1800" dirty="0" smtClean="0">
                <a:solidFill>
                  <a:prstClr val="black"/>
                </a:solidFill>
              </a:rPr>
              <a:t>Doorgaand verkeer zal om het centrum heen worden geleid. </a:t>
            </a:r>
          </a:p>
          <a:p>
            <a:pPr lvl="0">
              <a:buFontTx/>
              <a:buChar char="-"/>
            </a:pPr>
            <a:r>
              <a:rPr lang="nl-NL" sz="1800" dirty="0" smtClean="0">
                <a:solidFill>
                  <a:prstClr val="black"/>
                </a:solidFill>
              </a:rPr>
              <a:t>Doorgaand verkeer heeft herkomst </a:t>
            </a:r>
            <a:r>
              <a:rPr lang="nl-NL" sz="1800" u="sng" dirty="0" smtClean="0">
                <a:solidFill>
                  <a:prstClr val="black"/>
                </a:solidFill>
              </a:rPr>
              <a:t>en </a:t>
            </a:r>
            <a:r>
              <a:rPr lang="nl-NL" sz="1800" dirty="0" smtClean="0">
                <a:solidFill>
                  <a:prstClr val="black"/>
                </a:solidFill>
              </a:rPr>
              <a:t>bestemming buiten ring van Alkmaar</a:t>
            </a:r>
          </a:p>
          <a:p>
            <a:pPr lvl="0">
              <a:buFontTx/>
              <a:buChar char="-"/>
            </a:pPr>
            <a:endParaRPr lang="nl-NL" sz="1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lvl="0" indent="0">
              <a:buNone/>
            </a:pPr>
            <a:r>
              <a:rPr lang="nl-NL" sz="2400" dirty="0" smtClean="0">
                <a:solidFill>
                  <a:prstClr val="black"/>
                </a:solidFill>
              </a:rPr>
              <a:t>Conclusies:</a:t>
            </a:r>
            <a:endParaRPr lang="nl-NL" sz="2400" dirty="0">
              <a:solidFill>
                <a:prstClr val="black"/>
              </a:solidFill>
            </a:endParaRPr>
          </a:p>
          <a:p>
            <a:pPr lvl="0">
              <a:buFontTx/>
              <a:buChar char="-"/>
            </a:pPr>
            <a:r>
              <a:rPr lang="nl-NL" sz="2000" dirty="0" smtClean="0">
                <a:solidFill>
                  <a:schemeClr val="accent5">
                    <a:lumMod val="75000"/>
                  </a:schemeClr>
                </a:solidFill>
              </a:rPr>
              <a:t>Staand beleid = sluipverkeer over singels moet voorkomen worden</a:t>
            </a:r>
          </a:p>
          <a:p>
            <a:pPr lvl="0">
              <a:buFontTx/>
              <a:buChar char="-"/>
            </a:pPr>
            <a:r>
              <a:rPr lang="nl-NL" sz="2000" dirty="0" smtClean="0">
                <a:solidFill>
                  <a:schemeClr val="accent5">
                    <a:lumMod val="75000"/>
                  </a:schemeClr>
                </a:solidFill>
              </a:rPr>
              <a:t>Sluipverkeer is verkeer dat cordon (binnenring) 2 x passeert (anders dan in Mobiliteitseffecten Kanaaloever)</a:t>
            </a:r>
          </a:p>
          <a:p>
            <a:pPr lvl="0">
              <a:buFontTx/>
              <a:buChar char="-"/>
            </a:pPr>
            <a:r>
              <a:rPr lang="nl-NL" sz="2000" dirty="0" smtClean="0">
                <a:solidFill>
                  <a:schemeClr val="accent5">
                    <a:lumMod val="75000"/>
                  </a:schemeClr>
                </a:solidFill>
              </a:rPr>
              <a:t>Sluipverkeer door cordon zal gemeten worden (maar is </a:t>
            </a:r>
            <a:r>
              <a:rPr lang="nl-NL" sz="2000" u="sng" dirty="0" smtClean="0">
                <a:solidFill>
                  <a:schemeClr val="accent5">
                    <a:lumMod val="75000"/>
                  </a:schemeClr>
                </a:solidFill>
              </a:rPr>
              <a:t>niet</a:t>
            </a:r>
            <a:r>
              <a:rPr lang="nl-NL" sz="2000" dirty="0" smtClean="0">
                <a:solidFill>
                  <a:schemeClr val="accent5">
                    <a:lumMod val="75000"/>
                  </a:schemeClr>
                </a:solidFill>
              </a:rPr>
              <a:t> gebeurd)</a:t>
            </a:r>
            <a:endParaRPr lang="nl-NL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6534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B27B0F5-F2A8-8527-D55B-6CFBCC25A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2000"/>
            <a:ext cx="7886700" cy="854074"/>
          </a:xfrm>
        </p:spPr>
        <p:txBody>
          <a:bodyPr>
            <a:normAutofit/>
          </a:bodyPr>
          <a:lstStyle/>
          <a:p>
            <a:r>
              <a:rPr lang="nl-NL" sz="3200" dirty="0" smtClean="0">
                <a:solidFill>
                  <a:srgbClr val="0070C0"/>
                </a:solidFill>
              </a:rPr>
              <a:t>Waarom formuleren we kernpunten ?</a:t>
            </a:r>
            <a:endParaRPr lang="nl-NL" sz="3200" dirty="0">
              <a:solidFill>
                <a:srgbClr val="0070C0"/>
              </a:solidFill>
            </a:endParaRP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xmlns="" id="{2842E93A-678D-8F5F-E2DA-DCCA9BD79B7F}"/>
              </a:ext>
            </a:extLst>
          </p:cNvPr>
          <p:cNvSpPr txBox="1">
            <a:spLocks/>
          </p:cNvSpPr>
          <p:nvPr/>
        </p:nvSpPr>
        <p:spPr>
          <a:xfrm>
            <a:off x="533400" y="1828799"/>
            <a:ext cx="8077200" cy="407569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400" dirty="0" smtClean="0"/>
              <a:t>De formulering van de visie moet </a:t>
            </a:r>
            <a:r>
              <a:rPr lang="nl-NL" sz="2400" dirty="0" smtClean="0">
                <a:solidFill>
                  <a:srgbClr val="FF0000"/>
                </a:solidFill>
              </a:rPr>
              <a:t>breed genoeg </a:t>
            </a:r>
            <a:r>
              <a:rPr lang="nl-NL" sz="2400" dirty="0" smtClean="0"/>
              <a:t>zijn voor verschillende manieren van uitwerking</a:t>
            </a:r>
          </a:p>
          <a:p>
            <a:endParaRPr lang="nl-NL" sz="2400" dirty="0"/>
          </a:p>
          <a:p>
            <a:pPr marL="0" indent="0">
              <a:buNone/>
            </a:pPr>
            <a:r>
              <a:rPr lang="nl-NL" sz="2400" dirty="0" smtClean="0"/>
              <a:t>Maar de visie moet </a:t>
            </a:r>
            <a:r>
              <a:rPr lang="nl-NL" sz="2400" dirty="0" smtClean="0">
                <a:solidFill>
                  <a:srgbClr val="FF0000"/>
                </a:solidFill>
              </a:rPr>
              <a:t>concreet genoeg </a:t>
            </a:r>
            <a:r>
              <a:rPr lang="nl-NL" sz="2400" dirty="0" smtClean="0"/>
              <a:t>zijn om duidelijk te maken:</a:t>
            </a:r>
          </a:p>
          <a:p>
            <a:pPr marL="457200" lvl="1" indent="0">
              <a:buNone/>
            </a:pPr>
            <a:r>
              <a:rPr lang="nl-NL" sz="2000" dirty="0" smtClean="0"/>
              <a:t>-   welke problemen we aanpakken</a:t>
            </a:r>
          </a:p>
          <a:p>
            <a:pPr lvl="1">
              <a:buFontTx/>
              <a:buChar char="-"/>
            </a:pPr>
            <a:r>
              <a:rPr lang="nl-NL" sz="2000" dirty="0" smtClean="0"/>
              <a:t>welke keuzes we maken</a:t>
            </a:r>
          </a:p>
          <a:p>
            <a:pPr lvl="1">
              <a:buFontTx/>
              <a:buChar char="-"/>
            </a:pPr>
            <a:r>
              <a:rPr lang="nl-NL" sz="2000" dirty="0" smtClean="0"/>
              <a:t>hoe we dit op hoofdlijnen invullen</a:t>
            </a:r>
          </a:p>
          <a:p>
            <a:pPr lvl="1">
              <a:buFontTx/>
              <a:buChar char="-"/>
            </a:pPr>
            <a:endParaRPr lang="nl-NL" sz="2000" dirty="0" smtClean="0"/>
          </a:p>
          <a:p>
            <a:pPr marL="0" indent="0">
              <a:buNone/>
            </a:pPr>
            <a:r>
              <a:rPr lang="nl-NL" sz="2400" dirty="0" smtClean="0"/>
              <a:t>Met de kernpunten vullen we dit in zonder alle details </a:t>
            </a:r>
            <a:endParaRPr lang="nl-NL" sz="2400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56316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4F2C031-0917-23E6-110A-B3518DD49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346989" cy="762000"/>
          </a:xfrm>
        </p:spPr>
        <p:txBody>
          <a:bodyPr>
            <a:normAutofit/>
          </a:bodyPr>
          <a:lstStyle/>
          <a:p>
            <a:r>
              <a:rPr lang="nl-NL" sz="2800" dirty="0" smtClean="0">
                <a:solidFill>
                  <a:srgbClr val="0070C0"/>
                </a:solidFill>
              </a:rPr>
              <a:t>Inschatting omvang onnodig verkeer in centrumgebied</a:t>
            </a:r>
            <a:endParaRPr lang="nl-NL" sz="2800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CD2C3498-7355-353C-3A2E-53AA8B16D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52600"/>
            <a:ext cx="7886700" cy="4304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 smtClean="0"/>
              <a:t>Bestemmingsverkeer voor het centrumgebied:</a:t>
            </a:r>
          </a:p>
          <a:p>
            <a:pPr>
              <a:buFontTx/>
              <a:buChar char="-"/>
            </a:pPr>
            <a:r>
              <a:rPr lang="nl-NL" sz="1600" dirty="0" smtClean="0"/>
              <a:t>3800 autobezitters centrumgebied en deel van 4150 in de schil &gt; 20.800 ritten</a:t>
            </a:r>
          </a:p>
          <a:p>
            <a:pPr>
              <a:buFontTx/>
              <a:buChar char="-"/>
            </a:pPr>
            <a:r>
              <a:rPr lang="nl-NL" sz="1600" dirty="0" smtClean="0"/>
              <a:t>5000 betaalde parkeerplaatsen voor bezoekers  in centrumgebied &gt; 10.000 ritten  </a:t>
            </a:r>
          </a:p>
          <a:p>
            <a:pPr>
              <a:buFontTx/>
              <a:buChar char="-"/>
            </a:pPr>
            <a:r>
              <a:rPr lang="nl-NL" sz="1600" dirty="0" smtClean="0"/>
              <a:t>8340 werkers in het centrumgebied, deels met auto &gt; 9200 ritten </a:t>
            </a:r>
          </a:p>
          <a:p>
            <a:pPr>
              <a:buFontTx/>
              <a:buChar char="-"/>
            </a:pPr>
            <a:r>
              <a:rPr lang="nl-NL" sz="1600" dirty="0" smtClean="0"/>
              <a:t>Totaal </a:t>
            </a:r>
            <a:r>
              <a:rPr lang="nl-NL" sz="1600" dirty="0" smtClean="0">
                <a:solidFill>
                  <a:schemeClr val="accent5">
                    <a:lumMod val="75000"/>
                  </a:schemeClr>
                </a:solidFill>
              </a:rPr>
              <a:t>40.000 ritten </a:t>
            </a:r>
            <a:r>
              <a:rPr lang="nl-NL" sz="1600" dirty="0" smtClean="0"/>
              <a:t>van/naar het centrumgebied</a:t>
            </a:r>
            <a:endParaRPr lang="nl-NL" sz="1600" dirty="0"/>
          </a:p>
          <a:p>
            <a:pPr marL="0" lvl="0" indent="0">
              <a:buNone/>
            </a:pPr>
            <a:endParaRPr lang="nl-NL" sz="24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nl-NL" sz="2000" dirty="0" smtClean="0">
                <a:solidFill>
                  <a:prstClr val="black"/>
                </a:solidFill>
              </a:rPr>
              <a:t>Totaal autoverkeer op 8 wegen van/naar centrumgebied</a:t>
            </a:r>
            <a:r>
              <a:rPr lang="nl-NL" sz="2000" dirty="0">
                <a:solidFill>
                  <a:prstClr val="black"/>
                </a:solidFill>
              </a:rPr>
              <a:t>:</a:t>
            </a:r>
          </a:p>
          <a:p>
            <a:pPr lvl="0">
              <a:buFontTx/>
              <a:buChar char="-"/>
            </a:pPr>
            <a:r>
              <a:rPr lang="nl-NL" sz="1600" dirty="0" smtClean="0">
                <a:solidFill>
                  <a:prstClr val="black"/>
                </a:solidFill>
              </a:rPr>
              <a:t>Volgens Mobiliteitseffecten Kanaaloeverproject: </a:t>
            </a:r>
            <a:r>
              <a:rPr lang="nl-NL" sz="1600" dirty="0" smtClean="0">
                <a:solidFill>
                  <a:schemeClr val="accent5">
                    <a:lumMod val="75000"/>
                  </a:schemeClr>
                </a:solidFill>
              </a:rPr>
              <a:t>80.000 ritten </a:t>
            </a:r>
            <a:r>
              <a:rPr lang="nl-NL" sz="1600" dirty="0" smtClean="0"/>
              <a:t>(huidig)</a:t>
            </a:r>
          </a:p>
          <a:p>
            <a:pPr marL="0" lvl="0" indent="0">
              <a:buNone/>
            </a:pPr>
            <a:endParaRPr lang="nl-NL" sz="24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nl-NL" sz="2000" dirty="0" smtClean="0">
                <a:solidFill>
                  <a:prstClr val="black"/>
                </a:solidFill>
              </a:rPr>
              <a:t>Onnodig autoverkeer langs centrumgebied:</a:t>
            </a:r>
            <a:endParaRPr lang="nl-NL" sz="2000" dirty="0">
              <a:solidFill>
                <a:prstClr val="black"/>
              </a:solidFill>
            </a:endParaRPr>
          </a:p>
          <a:p>
            <a:pPr lvl="0">
              <a:buFontTx/>
              <a:buChar char="-"/>
            </a:pPr>
            <a:r>
              <a:rPr lang="nl-NL" sz="1600" dirty="0" smtClean="0">
                <a:solidFill>
                  <a:schemeClr val="accent5">
                    <a:lumMod val="75000"/>
                  </a:schemeClr>
                </a:solidFill>
              </a:rPr>
              <a:t>Maximaal de helft van het verkeer van/naar centrumgebied lijkt onnodig</a:t>
            </a:r>
            <a:endParaRPr lang="nl-NL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1406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4F2C031-0917-23E6-110A-B3518DD49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838200"/>
            <a:ext cx="7769311" cy="685800"/>
          </a:xfrm>
        </p:spPr>
        <p:txBody>
          <a:bodyPr>
            <a:normAutofit/>
          </a:bodyPr>
          <a:lstStyle/>
          <a:p>
            <a:r>
              <a:rPr lang="nl-NL" sz="3200" dirty="0" smtClean="0">
                <a:solidFill>
                  <a:srgbClr val="0070C0"/>
                </a:solidFill>
              </a:rPr>
              <a:t>Voorbeelden mobiliteitsbeleid andere steden</a:t>
            </a:r>
            <a:endParaRPr lang="nl-NL" sz="3200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CD2C3498-7355-353C-3A2E-53AA8B16D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411" y="1676400"/>
            <a:ext cx="8382000" cy="4228096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nl-NL" sz="1700" dirty="0" smtClean="0"/>
              <a:t>Utrecht, Mobiliteit 2040</a:t>
            </a:r>
            <a:r>
              <a:rPr lang="nl-NL" sz="1700" dirty="0"/>
              <a:t>: </a:t>
            </a:r>
            <a:r>
              <a:rPr lang="nl-NL" sz="1400" dirty="0" smtClean="0"/>
              <a:t>een </a:t>
            </a:r>
            <a:r>
              <a:rPr lang="nl-NL" sz="1400" dirty="0" smtClean="0">
                <a:solidFill>
                  <a:srgbClr val="C00000"/>
                </a:solidFill>
              </a:rPr>
              <a:t>schaalsprong maken naar </a:t>
            </a:r>
            <a:r>
              <a:rPr lang="nl-NL" sz="1400" dirty="0">
                <a:solidFill>
                  <a:srgbClr val="C00000"/>
                </a:solidFill>
              </a:rPr>
              <a:t>een heel ander </a:t>
            </a:r>
            <a:r>
              <a:rPr lang="nl-NL" sz="1400" dirty="0" smtClean="0">
                <a:solidFill>
                  <a:srgbClr val="C00000"/>
                </a:solidFill>
              </a:rPr>
              <a:t>mobiliteitssysteem</a:t>
            </a:r>
            <a:r>
              <a:rPr lang="nl-NL" sz="1400" dirty="0"/>
              <a:t>/ </a:t>
            </a:r>
            <a:r>
              <a:rPr lang="nl-NL" sz="1400" dirty="0" smtClean="0"/>
              <a:t>vraagt </a:t>
            </a:r>
            <a:r>
              <a:rPr lang="nl-NL" sz="1400" dirty="0"/>
              <a:t>ander reisgedrag van een deel </a:t>
            </a:r>
            <a:r>
              <a:rPr lang="nl-NL" sz="1400" dirty="0" smtClean="0"/>
              <a:t>van onze </a:t>
            </a:r>
            <a:r>
              <a:rPr lang="nl-NL" sz="1400" dirty="0"/>
              <a:t>bewoners en bezoekers</a:t>
            </a:r>
            <a:r>
              <a:rPr lang="nl-NL" sz="1400" dirty="0" smtClean="0"/>
              <a:t>./ alle bestemmingen per </a:t>
            </a:r>
            <a:r>
              <a:rPr lang="nl-NL" sz="1400" dirty="0"/>
              <a:t>auto bereikbaar, maar niet altijd via de kortste </a:t>
            </a:r>
            <a:r>
              <a:rPr lang="nl-NL" sz="1400" dirty="0" smtClean="0"/>
              <a:t>of </a:t>
            </a:r>
            <a:r>
              <a:rPr lang="nl-NL" sz="1400" dirty="0"/>
              <a:t>snelste route/ maatwerkoplossingen voor </a:t>
            </a:r>
            <a:r>
              <a:rPr lang="nl-NL" sz="1400" dirty="0" smtClean="0"/>
              <a:t>mensen </a:t>
            </a:r>
            <a:r>
              <a:rPr lang="nl-NL" sz="1400" dirty="0"/>
              <a:t>met een </a:t>
            </a:r>
            <a:r>
              <a:rPr lang="nl-NL" sz="1400" dirty="0" smtClean="0"/>
              <a:t>fysieke beperking</a:t>
            </a:r>
            <a:r>
              <a:rPr lang="nl-NL" sz="1400" dirty="0"/>
              <a:t>./ Wiel met </a:t>
            </a:r>
            <a:r>
              <a:rPr lang="nl-NL" sz="1400" dirty="0" smtClean="0"/>
              <a:t>Spaken: netwerk </a:t>
            </a:r>
            <a:r>
              <a:rPr lang="nl-NL" sz="1400" dirty="0"/>
              <a:t>van </a:t>
            </a:r>
            <a:r>
              <a:rPr lang="nl-NL" sz="1400" dirty="0" smtClean="0"/>
              <a:t>hoogwaardige bus-</a:t>
            </a:r>
            <a:r>
              <a:rPr lang="nl-NL" sz="1400" dirty="0"/>
              <a:t>, tram- en </a:t>
            </a:r>
            <a:r>
              <a:rPr lang="nl-NL" sz="1400" dirty="0">
                <a:solidFill>
                  <a:srgbClr val="FF0000"/>
                </a:solidFill>
              </a:rPr>
              <a:t>treinverbindingen/faciliteren initiatieven </a:t>
            </a:r>
            <a:r>
              <a:rPr lang="nl-NL" sz="1400" dirty="0" smtClean="0">
                <a:solidFill>
                  <a:srgbClr val="FF0000"/>
                </a:solidFill>
              </a:rPr>
              <a:t>bewoners </a:t>
            </a:r>
            <a:r>
              <a:rPr lang="nl-NL" sz="1400" dirty="0">
                <a:solidFill>
                  <a:srgbClr val="FF0000"/>
                </a:solidFill>
              </a:rPr>
              <a:t>voor herinrichting </a:t>
            </a:r>
            <a:r>
              <a:rPr lang="nl-NL" sz="1400" dirty="0"/>
              <a:t>van </a:t>
            </a:r>
            <a:r>
              <a:rPr lang="nl-NL" sz="1400" dirty="0" smtClean="0"/>
              <a:t>woonstraten, van </a:t>
            </a:r>
            <a:r>
              <a:rPr lang="nl-NL" sz="1400" dirty="0"/>
              <a:t>parkeerplaatsen </a:t>
            </a:r>
            <a:r>
              <a:rPr lang="nl-NL" sz="1400" dirty="0" smtClean="0"/>
              <a:t>naar </a:t>
            </a:r>
            <a:r>
              <a:rPr lang="nl-NL" sz="1400" dirty="0"/>
              <a:t>ruimte </a:t>
            </a:r>
            <a:r>
              <a:rPr lang="nl-NL" sz="1400" dirty="0" smtClean="0"/>
              <a:t>voor spelen</a:t>
            </a:r>
            <a:r>
              <a:rPr lang="nl-NL" sz="1400" dirty="0"/>
              <a:t>, stallen van fietsen, groen en verblijven </a:t>
            </a:r>
            <a:endParaRPr lang="nl-NL" sz="1400" dirty="0" smtClean="0"/>
          </a:p>
          <a:p>
            <a:pPr>
              <a:buFontTx/>
              <a:buChar char="-"/>
            </a:pPr>
            <a:r>
              <a:rPr lang="nl-NL" sz="1700" dirty="0" smtClean="0"/>
              <a:t>Zwolle, Mobiliteit brengt Zwolle verder</a:t>
            </a:r>
            <a:r>
              <a:rPr lang="nl-NL" sz="1700" dirty="0"/>
              <a:t>: </a:t>
            </a:r>
            <a:r>
              <a:rPr lang="nl-NL" sz="1400" dirty="0"/>
              <a:t>doorgaand autoverkeer in en rond het centrum </a:t>
            </a:r>
            <a:r>
              <a:rPr lang="nl-NL" sz="1400" dirty="0" smtClean="0"/>
              <a:t>terugdringen/ goede </a:t>
            </a:r>
            <a:r>
              <a:rPr lang="nl-NL" sz="1400" dirty="0"/>
              <a:t>alternatieven voor (</a:t>
            </a:r>
            <a:r>
              <a:rPr lang="nl-NL" sz="1400" dirty="0" smtClean="0"/>
              <a:t>vracht)autoverkeer/ </a:t>
            </a:r>
            <a:r>
              <a:rPr lang="nl-NL" sz="1400" dirty="0"/>
              <a:t>dubbelgebruik </a:t>
            </a:r>
            <a:r>
              <a:rPr lang="nl-NL" sz="1400" dirty="0" smtClean="0"/>
              <a:t>van garages </a:t>
            </a:r>
            <a:r>
              <a:rPr lang="nl-NL" sz="1400" dirty="0"/>
              <a:t>voor bewoners en </a:t>
            </a:r>
            <a:r>
              <a:rPr lang="nl-NL" sz="1400" dirty="0" smtClean="0"/>
              <a:t>werkers/ </a:t>
            </a:r>
            <a:r>
              <a:rPr lang="nl-NL" sz="1400" dirty="0">
                <a:solidFill>
                  <a:srgbClr val="C00000"/>
                </a:solidFill>
              </a:rPr>
              <a:t>ruimte voor groen, recreatie en spelen </a:t>
            </a:r>
            <a:r>
              <a:rPr lang="nl-NL" sz="1400" dirty="0" smtClean="0">
                <a:solidFill>
                  <a:srgbClr val="C00000"/>
                </a:solidFill>
              </a:rPr>
              <a:t>niet voor </a:t>
            </a:r>
            <a:r>
              <a:rPr lang="nl-NL" sz="1400" dirty="0">
                <a:solidFill>
                  <a:srgbClr val="C00000"/>
                </a:solidFill>
              </a:rPr>
              <a:t>extra </a:t>
            </a:r>
            <a:r>
              <a:rPr lang="nl-NL" sz="1400" dirty="0" smtClean="0">
                <a:solidFill>
                  <a:srgbClr val="C00000"/>
                </a:solidFill>
              </a:rPr>
              <a:t>parkeerplekken</a:t>
            </a:r>
            <a:r>
              <a:rPr lang="nl-NL" sz="1400" dirty="0" smtClean="0"/>
              <a:t>/ netwerk van </a:t>
            </a:r>
            <a:r>
              <a:rPr lang="nl-NL" sz="1400" dirty="0"/>
              <a:t>fietsstraten, </a:t>
            </a:r>
            <a:r>
              <a:rPr lang="nl-NL" sz="1400" dirty="0" smtClean="0"/>
              <a:t>fietsrotonde</a:t>
            </a:r>
            <a:r>
              <a:rPr lang="nl-NL" sz="1400" dirty="0"/>
              <a:t>, </a:t>
            </a:r>
            <a:r>
              <a:rPr lang="nl-NL" sz="1400" dirty="0" smtClean="0"/>
              <a:t>fietssnelwegen </a:t>
            </a:r>
            <a:r>
              <a:rPr lang="nl-NL" sz="1400" dirty="0"/>
              <a:t>met </a:t>
            </a:r>
            <a:r>
              <a:rPr lang="nl-NL" sz="1400" dirty="0" smtClean="0"/>
              <a:t>tunnels/een samenleving met andere </a:t>
            </a:r>
            <a:r>
              <a:rPr lang="nl-NL" sz="1400" dirty="0"/>
              <a:t>vervoersbehoeften</a:t>
            </a:r>
            <a:r>
              <a:rPr lang="nl-NL" sz="1400" dirty="0" smtClean="0"/>
              <a:t>, b.v. </a:t>
            </a:r>
            <a:r>
              <a:rPr lang="nl-NL" sz="1400" dirty="0"/>
              <a:t>minder autobezit</a:t>
            </a:r>
            <a:r>
              <a:rPr lang="nl-NL" sz="1400" dirty="0" smtClean="0"/>
              <a:t>/ aan </a:t>
            </a:r>
            <a:r>
              <a:rPr lang="nl-NL" sz="1400" dirty="0"/>
              <a:t>de slag met zero-emissie stadlogistiek/ </a:t>
            </a:r>
            <a:r>
              <a:rPr lang="nl-NL" sz="1400" dirty="0" smtClean="0"/>
              <a:t>met mobiliteitsmanagement </a:t>
            </a:r>
            <a:r>
              <a:rPr lang="nl-NL" sz="1400" dirty="0"/>
              <a:t>verleiden we </a:t>
            </a:r>
            <a:r>
              <a:rPr lang="nl-NL" sz="1400" dirty="0" smtClean="0"/>
              <a:t>automobilisten naar </a:t>
            </a:r>
            <a:r>
              <a:rPr lang="nl-NL" sz="1400" dirty="0"/>
              <a:t>de buitenring </a:t>
            </a:r>
            <a:endParaRPr lang="nl-NL" sz="1400" dirty="0" smtClean="0"/>
          </a:p>
          <a:p>
            <a:pPr>
              <a:buFontTx/>
              <a:buChar char="-"/>
            </a:pPr>
            <a:r>
              <a:rPr lang="nl-NL" sz="1700" dirty="0" smtClean="0"/>
              <a:t>Groningen, Mobiliteitsvisie: </a:t>
            </a:r>
            <a:r>
              <a:rPr lang="nl-NL" sz="1400" dirty="0" smtClean="0">
                <a:solidFill>
                  <a:srgbClr val="C00000"/>
                </a:solidFill>
              </a:rPr>
              <a:t>afscheid van autologica</a:t>
            </a:r>
            <a:r>
              <a:rPr lang="nl-NL" sz="1400" dirty="0" smtClean="0"/>
              <a:t>/ </a:t>
            </a:r>
            <a:r>
              <a:rPr lang="nl-NL" sz="1400" dirty="0"/>
              <a:t>kiezen </a:t>
            </a:r>
            <a:r>
              <a:rPr lang="nl-NL" sz="1400" dirty="0" smtClean="0"/>
              <a:t>voor </a:t>
            </a:r>
            <a:r>
              <a:rPr lang="nl-NL" sz="1400" dirty="0"/>
              <a:t>een ‘doorwaadbare’ stad waar fietsen </a:t>
            </a:r>
            <a:r>
              <a:rPr lang="nl-NL" sz="1400" dirty="0" smtClean="0"/>
              <a:t>of lopen het </a:t>
            </a:r>
            <a:r>
              <a:rPr lang="nl-NL" sz="1400" dirty="0"/>
              <a:t>makkelijkste en </a:t>
            </a:r>
            <a:r>
              <a:rPr lang="nl-NL" sz="1400" dirty="0" smtClean="0"/>
              <a:t>snelst zijn/ kunt nog met </a:t>
            </a:r>
            <a:r>
              <a:rPr lang="nl-NL" sz="1400" dirty="0"/>
              <a:t>de auto, maar </a:t>
            </a:r>
            <a:r>
              <a:rPr lang="nl-NL" sz="1400" dirty="0" smtClean="0"/>
              <a:t>niet vanzelfsprekend </a:t>
            </a:r>
            <a:r>
              <a:rPr lang="nl-NL" sz="1400" dirty="0"/>
              <a:t>zo snel </a:t>
            </a:r>
            <a:r>
              <a:rPr lang="nl-NL" sz="1400" dirty="0" smtClean="0"/>
              <a:t>mogelijk/ </a:t>
            </a:r>
            <a:r>
              <a:rPr lang="nl-NL" sz="1400" dirty="0"/>
              <a:t>30 </a:t>
            </a:r>
            <a:r>
              <a:rPr lang="nl-NL" sz="1400" dirty="0" smtClean="0"/>
              <a:t>km + STOMP/  </a:t>
            </a:r>
            <a:r>
              <a:rPr lang="nl-NL" sz="1400" dirty="0"/>
              <a:t>herinrichten </a:t>
            </a:r>
            <a:r>
              <a:rPr lang="nl-NL" sz="1400" dirty="0" smtClean="0"/>
              <a:t>openbare </a:t>
            </a:r>
            <a:r>
              <a:rPr lang="nl-NL" sz="1400" dirty="0"/>
              <a:t>ruimte </a:t>
            </a:r>
            <a:r>
              <a:rPr lang="nl-NL" sz="1400" dirty="0" smtClean="0"/>
              <a:t>volgens  principes </a:t>
            </a:r>
            <a:r>
              <a:rPr lang="nl-NL" sz="1400" dirty="0"/>
              <a:t>van </a:t>
            </a:r>
            <a:r>
              <a:rPr lang="nl-NL" sz="1400" dirty="0" smtClean="0"/>
              <a:t>Ontwerpleidraad </a:t>
            </a:r>
            <a:r>
              <a:rPr lang="nl-NL" sz="1400" dirty="0" err="1"/>
              <a:t>Leefkwaliteit</a:t>
            </a:r>
            <a:r>
              <a:rPr lang="nl-NL" sz="1400" dirty="0"/>
              <a:t> Openbare Ruimte /  </a:t>
            </a:r>
            <a:r>
              <a:rPr lang="nl-NL" sz="1400" dirty="0" smtClean="0">
                <a:solidFill>
                  <a:srgbClr val="C00000"/>
                </a:solidFill>
              </a:rPr>
              <a:t>Functies </a:t>
            </a:r>
            <a:r>
              <a:rPr lang="nl-NL" sz="1400" dirty="0">
                <a:solidFill>
                  <a:srgbClr val="C00000"/>
                </a:solidFill>
              </a:rPr>
              <a:t>zijn toegankelijkheid, veiligheid, beleving, gezondheid, ecologie, klimaat, economie</a:t>
            </a:r>
            <a:r>
              <a:rPr lang="nl-NL" sz="1400" dirty="0" smtClean="0">
                <a:solidFill>
                  <a:srgbClr val="C00000"/>
                </a:solidFill>
              </a:rPr>
              <a:t>, identiteit, sociale karakter</a:t>
            </a:r>
            <a:r>
              <a:rPr lang="nl-NL" sz="1400" dirty="0"/>
              <a:t>/Het gebruik van de publieke ruimte voor private </a:t>
            </a:r>
            <a:r>
              <a:rPr lang="nl-NL" sz="1400" dirty="0" smtClean="0"/>
              <a:t>doeleinden (zoals parkeren) is </a:t>
            </a:r>
            <a:r>
              <a:rPr lang="nl-NL" sz="1400" dirty="0"/>
              <a:t>niet meer vanzelfsprekend/ </a:t>
            </a:r>
            <a:r>
              <a:rPr lang="nl-NL" sz="1400" dirty="0" smtClean="0"/>
              <a:t>Autoverkeer tussen </a:t>
            </a:r>
            <a:r>
              <a:rPr lang="nl-NL" sz="1400" dirty="0"/>
              <a:t>woonwijken wordt zoveel mogelijk voorkomen</a:t>
            </a:r>
            <a:r>
              <a:rPr lang="nl-NL" sz="1400" dirty="0" smtClean="0"/>
              <a:t>.  </a:t>
            </a:r>
          </a:p>
          <a:p>
            <a:pPr>
              <a:buFontTx/>
              <a:buChar char="-"/>
            </a:pPr>
            <a:r>
              <a:rPr lang="nl-NL" sz="1700" dirty="0" smtClean="0"/>
              <a:t>Delft</a:t>
            </a:r>
            <a:r>
              <a:rPr lang="nl-NL" sz="1700" dirty="0"/>
              <a:t>, Mobiliteitsplan 2040: </a:t>
            </a:r>
            <a:r>
              <a:rPr lang="nl-NL" sz="1400" dirty="0" smtClean="0"/>
              <a:t>bij </a:t>
            </a:r>
            <a:r>
              <a:rPr lang="nl-NL" sz="1400" dirty="0"/>
              <a:t>nieuwe </a:t>
            </a:r>
            <a:r>
              <a:rPr lang="nl-NL" sz="1400" dirty="0" smtClean="0"/>
              <a:t>ruimtelijke ontwikkelingen </a:t>
            </a:r>
            <a:r>
              <a:rPr lang="nl-NL" sz="1400" dirty="0">
                <a:solidFill>
                  <a:srgbClr val="FF0000"/>
                </a:solidFill>
              </a:rPr>
              <a:t>lagere parkeernormen hanteren</a:t>
            </a:r>
            <a:r>
              <a:rPr lang="nl-NL" sz="1400" dirty="0"/>
              <a:t>, </a:t>
            </a:r>
            <a:r>
              <a:rPr lang="nl-NL" sz="1400" dirty="0" smtClean="0"/>
              <a:t>waardoor minder </a:t>
            </a:r>
            <a:r>
              <a:rPr lang="nl-NL" sz="1400" dirty="0"/>
              <a:t>nieuwe parkeerplaatsen worden </a:t>
            </a:r>
            <a:r>
              <a:rPr lang="nl-NL" sz="1400" dirty="0" smtClean="0"/>
              <a:t>bijgebouwd/ We </a:t>
            </a:r>
            <a:r>
              <a:rPr lang="nl-NL" sz="1400" dirty="0"/>
              <a:t>gaan voor het vrachtverkeer ook logistieke </a:t>
            </a:r>
            <a:r>
              <a:rPr lang="nl-NL" sz="1400" dirty="0" smtClean="0"/>
              <a:t>hubs inrichten </a:t>
            </a:r>
            <a:r>
              <a:rPr lang="nl-NL" sz="1400" dirty="0"/>
              <a:t>buiten de binnenstad, waar vracht wordt </a:t>
            </a:r>
            <a:r>
              <a:rPr lang="nl-NL" sz="1400" dirty="0" smtClean="0"/>
              <a:t>overgeladen op </a:t>
            </a:r>
            <a:r>
              <a:rPr lang="nl-NL" sz="1400" dirty="0"/>
              <a:t>kleinere, elektrische voertuigen </a:t>
            </a:r>
            <a:r>
              <a:rPr lang="nl-NL" sz="1400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95630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4F2C031-0917-23E6-110A-B3518DD49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697" y="838200"/>
            <a:ext cx="7886700" cy="854074"/>
          </a:xfrm>
        </p:spPr>
        <p:txBody>
          <a:bodyPr>
            <a:normAutofit/>
          </a:bodyPr>
          <a:lstStyle/>
          <a:p>
            <a:r>
              <a:rPr lang="nl-NL" sz="3200" dirty="0" smtClean="0">
                <a:solidFill>
                  <a:srgbClr val="0070C0"/>
                </a:solidFill>
              </a:rPr>
              <a:t>Kernpunt 1: Gebiedsfocus  </a:t>
            </a:r>
            <a:endParaRPr lang="nl-NL" sz="3200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CD2C3498-7355-353C-3A2E-53AA8B16D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92274"/>
            <a:ext cx="7620000" cy="4212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smtClean="0"/>
              <a:t>De mobiliteitsproblemen bepalen de focus van de visie.</a:t>
            </a:r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r>
              <a:rPr lang="nl-NL" sz="2400" dirty="0" smtClean="0"/>
              <a:t>Daarom richt </a:t>
            </a:r>
            <a:r>
              <a:rPr lang="nl-NL" sz="2400" dirty="0"/>
              <a:t>onze focus zich op het nieuwe </a:t>
            </a:r>
            <a:r>
              <a:rPr lang="nl-NL" sz="2400" dirty="0" smtClean="0"/>
              <a:t>centrumgebied:</a:t>
            </a:r>
          </a:p>
          <a:p>
            <a:pPr>
              <a:buFontTx/>
              <a:buChar char="-"/>
            </a:pPr>
            <a:r>
              <a:rPr lang="nl-NL" sz="2000" dirty="0" smtClean="0"/>
              <a:t>Historische binnenstad inclusief </a:t>
            </a:r>
            <a:r>
              <a:rPr lang="nl-NL" sz="2000" dirty="0"/>
              <a:t>singels, </a:t>
            </a:r>
            <a:endParaRPr lang="nl-NL" sz="2000" dirty="0" smtClean="0"/>
          </a:p>
          <a:p>
            <a:pPr>
              <a:buFontTx/>
              <a:buChar char="-"/>
            </a:pPr>
            <a:r>
              <a:rPr lang="nl-NL" sz="2000" dirty="0" err="1" smtClean="0"/>
              <a:t>Overstad</a:t>
            </a:r>
            <a:r>
              <a:rPr lang="nl-NL" sz="2000" dirty="0" smtClean="0"/>
              <a:t> incl. </a:t>
            </a:r>
            <a:r>
              <a:rPr lang="nl-NL" sz="2000" dirty="0" err="1"/>
              <a:t>Kwakelkade</a:t>
            </a:r>
            <a:r>
              <a:rPr lang="nl-NL" sz="2000" dirty="0"/>
              <a:t> tot </a:t>
            </a:r>
            <a:r>
              <a:rPr lang="nl-NL" sz="2000" dirty="0" err="1"/>
              <a:t>Friesebrug</a:t>
            </a:r>
            <a:r>
              <a:rPr lang="nl-NL" sz="2000" dirty="0"/>
              <a:t>, </a:t>
            </a:r>
            <a:endParaRPr lang="nl-NL" sz="2000" dirty="0" smtClean="0"/>
          </a:p>
          <a:p>
            <a:pPr>
              <a:buFontTx/>
              <a:buChar char="-"/>
            </a:pPr>
            <a:r>
              <a:rPr lang="nl-NL" sz="2000" dirty="0" smtClean="0"/>
              <a:t>Stationskwartier </a:t>
            </a:r>
            <a:r>
              <a:rPr lang="nl-NL" sz="2000" dirty="0"/>
              <a:t>inclusief achterzijde </a:t>
            </a:r>
            <a:r>
              <a:rPr lang="nl-NL" sz="2000" dirty="0" smtClean="0"/>
              <a:t>station/</a:t>
            </a:r>
            <a:r>
              <a:rPr lang="nl-NL" sz="2000" dirty="0" err="1" smtClean="0"/>
              <a:t>Wognumse</a:t>
            </a:r>
            <a:r>
              <a:rPr lang="nl-NL" sz="2000" dirty="0" smtClean="0"/>
              <a:t> Buurt</a:t>
            </a:r>
          </a:p>
          <a:p>
            <a:pPr>
              <a:buFontTx/>
              <a:buChar char="-"/>
            </a:pPr>
            <a:r>
              <a:rPr lang="nl-NL" sz="2000" dirty="0" smtClean="0"/>
              <a:t>Nabijgelegen </a:t>
            </a:r>
            <a:r>
              <a:rPr lang="nl-NL" sz="2000" dirty="0"/>
              <a:t>delen van de kanaaloevers</a:t>
            </a:r>
            <a:r>
              <a:rPr lang="nl-NL" dirty="0"/>
              <a:t>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244561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33400" y="0"/>
            <a:ext cx="10096323" cy="6781800"/>
          </a:xfrm>
          <a:prstGeom prst="rect">
            <a:avLst/>
          </a:prstGeom>
        </p:spPr>
      </p:pic>
      <p:sp>
        <p:nvSpPr>
          <p:cNvPr id="3" name="Vrije vorm 2"/>
          <p:cNvSpPr/>
          <p:nvPr/>
        </p:nvSpPr>
        <p:spPr>
          <a:xfrm>
            <a:off x="1053779" y="1565128"/>
            <a:ext cx="5066935" cy="4201358"/>
          </a:xfrm>
          <a:custGeom>
            <a:avLst/>
            <a:gdLst>
              <a:gd name="connsiteX0" fmla="*/ 1236340 w 5066935"/>
              <a:gd name="connsiteY0" fmla="*/ 1416969 h 4201358"/>
              <a:gd name="connsiteX1" fmla="*/ 1145724 w 5066935"/>
              <a:gd name="connsiteY1" fmla="*/ 1351067 h 4201358"/>
              <a:gd name="connsiteX2" fmla="*/ 1079821 w 5066935"/>
              <a:gd name="connsiteY2" fmla="*/ 1334591 h 4201358"/>
              <a:gd name="connsiteX3" fmla="*/ 1055107 w 5066935"/>
              <a:gd name="connsiteY3" fmla="*/ 1318115 h 4201358"/>
              <a:gd name="connsiteX4" fmla="*/ 1005680 w 5066935"/>
              <a:gd name="connsiteY4" fmla="*/ 1293402 h 4201358"/>
              <a:gd name="connsiteX5" fmla="*/ 931540 w 5066935"/>
              <a:gd name="connsiteY5" fmla="*/ 1235737 h 4201358"/>
              <a:gd name="connsiteX6" fmla="*/ 906826 w 5066935"/>
              <a:gd name="connsiteY6" fmla="*/ 1219261 h 4201358"/>
              <a:gd name="connsiteX7" fmla="*/ 865637 w 5066935"/>
              <a:gd name="connsiteY7" fmla="*/ 1178072 h 4201358"/>
              <a:gd name="connsiteX8" fmla="*/ 840924 w 5066935"/>
              <a:gd name="connsiteY8" fmla="*/ 1153358 h 4201358"/>
              <a:gd name="connsiteX9" fmla="*/ 783259 w 5066935"/>
              <a:gd name="connsiteY9" fmla="*/ 1120407 h 4201358"/>
              <a:gd name="connsiteX10" fmla="*/ 758545 w 5066935"/>
              <a:gd name="connsiteY10" fmla="*/ 1103931 h 4201358"/>
              <a:gd name="connsiteX11" fmla="*/ 733832 w 5066935"/>
              <a:gd name="connsiteY11" fmla="*/ 1079218 h 4201358"/>
              <a:gd name="connsiteX12" fmla="*/ 684405 w 5066935"/>
              <a:gd name="connsiteY12" fmla="*/ 1062742 h 4201358"/>
              <a:gd name="connsiteX13" fmla="*/ 626740 w 5066935"/>
              <a:gd name="connsiteY13" fmla="*/ 1046267 h 4201358"/>
              <a:gd name="connsiteX14" fmla="*/ 602026 w 5066935"/>
              <a:gd name="connsiteY14" fmla="*/ 1038029 h 4201358"/>
              <a:gd name="connsiteX15" fmla="*/ 569075 w 5066935"/>
              <a:gd name="connsiteY15" fmla="*/ 1029791 h 4201358"/>
              <a:gd name="connsiteX16" fmla="*/ 536124 w 5066935"/>
              <a:gd name="connsiteY16" fmla="*/ 1013315 h 4201358"/>
              <a:gd name="connsiteX17" fmla="*/ 486697 w 5066935"/>
              <a:gd name="connsiteY17" fmla="*/ 996840 h 4201358"/>
              <a:gd name="connsiteX18" fmla="*/ 404318 w 5066935"/>
              <a:gd name="connsiteY18" fmla="*/ 947413 h 4201358"/>
              <a:gd name="connsiteX19" fmla="*/ 379605 w 5066935"/>
              <a:gd name="connsiteY19" fmla="*/ 922699 h 4201358"/>
              <a:gd name="connsiteX20" fmla="*/ 305464 w 5066935"/>
              <a:gd name="connsiteY20" fmla="*/ 856796 h 4201358"/>
              <a:gd name="connsiteX21" fmla="*/ 264275 w 5066935"/>
              <a:gd name="connsiteY21" fmla="*/ 807369 h 4201358"/>
              <a:gd name="connsiteX22" fmla="*/ 239562 w 5066935"/>
              <a:gd name="connsiteY22" fmla="*/ 799131 h 4201358"/>
              <a:gd name="connsiteX23" fmla="*/ 198372 w 5066935"/>
              <a:gd name="connsiteY23" fmla="*/ 766180 h 4201358"/>
              <a:gd name="connsiteX24" fmla="*/ 157183 w 5066935"/>
              <a:gd name="connsiteY24" fmla="*/ 733229 h 4201358"/>
              <a:gd name="connsiteX25" fmla="*/ 132470 w 5066935"/>
              <a:gd name="connsiteY25" fmla="*/ 716753 h 4201358"/>
              <a:gd name="connsiteX26" fmla="*/ 83043 w 5066935"/>
              <a:gd name="connsiteY26" fmla="*/ 675564 h 4201358"/>
              <a:gd name="connsiteX27" fmla="*/ 58329 w 5066935"/>
              <a:gd name="connsiteY27" fmla="*/ 667326 h 4201358"/>
              <a:gd name="connsiteX28" fmla="*/ 33616 w 5066935"/>
              <a:gd name="connsiteY28" fmla="*/ 650850 h 4201358"/>
              <a:gd name="connsiteX29" fmla="*/ 664 w 5066935"/>
              <a:gd name="connsiteY29" fmla="*/ 634375 h 4201358"/>
              <a:gd name="connsiteX30" fmla="*/ 17140 w 5066935"/>
              <a:gd name="connsiteY30" fmla="*/ 609661 h 4201358"/>
              <a:gd name="connsiteX31" fmla="*/ 41853 w 5066935"/>
              <a:gd name="connsiteY31" fmla="*/ 601423 h 4201358"/>
              <a:gd name="connsiteX32" fmla="*/ 66567 w 5066935"/>
              <a:gd name="connsiteY32" fmla="*/ 584948 h 4201358"/>
              <a:gd name="connsiteX33" fmla="*/ 83043 w 5066935"/>
              <a:gd name="connsiteY33" fmla="*/ 560234 h 4201358"/>
              <a:gd name="connsiteX34" fmla="*/ 107756 w 5066935"/>
              <a:gd name="connsiteY34" fmla="*/ 535521 h 4201358"/>
              <a:gd name="connsiteX35" fmla="*/ 115994 w 5066935"/>
              <a:gd name="connsiteY35" fmla="*/ 510807 h 4201358"/>
              <a:gd name="connsiteX36" fmla="*/ 165421 w 5066935"/>
              <a:gd name="connsiteY36" fmla="*/ 486094 h 4201358"/>
              <a:gd name="connsiteX37" fmla="*/ 264275 w 5066935"/>
              <a:gd name="connsiteY37" fmla="*/ 444904 h 4201358"/>
              <a:gd name="connsiteX38" fmla="*/ 313702 w 5066935"/>
              <a:gd name="connsiteY38" fmla="*/ 428429 h 4201358"/>
              <a:gd name="connsiteX39" fmla="*/ 346653 w 5066935"/>
              <a:gd name="connsiteY39" fmla="*/ 420191 h 4201358"/>
              <a:gd name="connsiteX40" fmla="*/ 396080 w 5066935"/>
              <a:gd name="connsiteY40" fmla="*/ 403715 h 4201358"/>
              <a:gd name="connsiteX41" fmla="*/ 420794 w 5066935"/>
              <a:gd name="connsiteY41" fmla="*/ 395477 h 4201358"/>
              <a:gd name="connsiteX42" fmla="*/ 453745 w 5066935"/>
              <a:gd name="connsiteY42" fmla="*/ 387240 h 4201358"/>
              <a:gd name="connsiteX43" fmla="*/ 503172 w 5066935"/>
              <a:gd name="connsiteY43" fmla="*/ 370764 h 4201358"/>
              <a:gd name="connsiteX44" fmla="*/ 725594 w 5066935"/>
              <a:gd name="connsiteY44" fmla="*/ 354288 h 4201358"/>
              <a:gd name="connsiteX45" fmla="*/ 758545 w 5066935"/>
              <a:gd name="connsiteY45" fmla="*/ 346050 h 4201358"/>
              <a:gd name="connsiteX46" fmla="*/ 840924 w 5066935"/>
              <a:gd name="connsiteY46" fmla="*/ 337813 h 4201358"/>
              <a:gd name="connsiteX47" fmla="*/ 865637 w 5066935"/>
              <a:gd name="connsiteY47" fmla="*/ 321337 h 4201358"/>
              <a:gd name="connsiteX48" fmla="*/ 890351 w 5066935"/>
              <a:gd name="connsiteY48" fmla="*/ 313099 h 4201358"/>
              <a:gd name="connsiteX49" fmla="*/ 964491 w 5066935"/>
              <a:gd name="connsiteY49" fmla="*/ 296623 h 4201358"/>
              <a:gd name="connsiteX50" fmla="*/ 1022156 w 5066935"/>
              <a:gd name="connsiteY50" fmla="*/ 280148 h 4201358"/>
              <a:gd name="connsiteX51" fmla="*/ 1055107 w 5066935"/>
              <a:gd name="connsiteY51" fmla="*/ 271910 h 4201358"/>
              <a:gd name="connsiteX52" fmla="*/ 1079821 w 5066935"/>
              <a:gd name="connsiteY52" fmla="*/ 263672 h 4201358"/>
              <a:gd name="connsiteX53" fmla="*/ 1121010 w 5066935"/>
              <a:gd name="connsiteY53" fmla="*/ 247196 h 4201358"/>
              <a:gd name="connsiteX54" fmla="*/ 1285767 w 5066935"/>
              <a:gd name="connsiteY54" fmla="*/ 230721 h 4201358"/>
              <a:gd name="connsiteX55" fmla="*/ 1582329 w 5066935"/>
              <a:gd name="connsiteY55" fmla="*/ 214245 h 4201358"/>
              <a:gd name="connsiteX56" fmla="*/ 1672945 w 5066935"/>
              <a:gd name="connsiteY56" fmla="*/ 206007 h 4201358"/>
              <a:gd name="connsiteX57" fmla="*/ 1788275 w 5066935"/>
              <a:gd name="connsiteY57" fmla="*/ 189531 h 4201358"/>
              <a:gd name="connsiteX58" fmla="*/ 1821226 w 5066935"/>
              <a:gd name="connsiteY58" fmla="*/ 181294 h 4201358"/>
              <a:gd name="connsiteX59" fmla="*/ 1953032 w 5066935"/>
              <a:gd name="connsiteY59" fmla="*/ 164818 h 4201358"/>
              <a:gd name="connsiteX60" fmla="*/ 1985983 w 5066935"/>
              <a:gd name="connsiteY60" fmla="*/ 148342 h 4201358"/>
              <a:gd name="connsiteX61" fmla="*/ 2043648 w 5066935"/>
              <a:gd name="connsiteY61" fmla="*/ 131867 h 4201358"/>
              <a:gd name="connsiteX62" fmla="*/ 2290783 w 5066935"/>
              <a:gd name="connsiteY62" fmla="*/ 115391 h 4201358"/>
              <a:gd name="connsiteX63" fmla="*/ 2323735 w 5066935"/>
              <a:gd name="connsiteY63" fmla="*/ 107153 h 4201358"/>
              <a:gd name="connsiteX64" fmla="*/ 2373162 w 5066935"/>
              <a:gd name="connsiteY64" fmla="*/ 90677 h 4201358"/>
              <a:gd name="connsiteX65" fmla="*/ 2579107 w 5066935"/>
              <a:gd name="connsiteY65" fmla="*/ 74202 h 4201358"/>
              <a:gd name="connsiteX66" fmla="*/ 2603821 w 5066935"/>
              <a:gd name="connsiteY66" fmla="*/ 65964 h 4201358"/>
              <a:gd name="connsiteX67" fmla="*/ 2661486 w 5066935"/>
              <a:gd name="connsiteY67" fmla="*/ 57726 h 4201358"/>
              <a:gd name="connsiteX68" fmla="*/ 2694437 w 5066935"/>
              <a:gd name="connsiteY68" fmla="*/ 41250 h 4201358"/>
              <a:gd name="connsiteX69" fmla="*/ 2743864 w 5066935"/>
              <a:gd name="connsiteY69" fmla="*/ 33013 h 4201358"/>
              <a:gd name="connsiteX70" fmla="*/ 2916859 w 5066935"/>
              <a:gd name="connsiteY70" fmla="*/ 41250 h 4201358"/>
              <a:gd name="connsiteX71" fmla="*/ 2941572 w 5066935"/>
              <a:gd name="connsiteY71" fmla="*/ 107153 h 4201358"/>
              <a:gd name="connsiteX72" fmla="*/ 2958048 w 5066935"/>
              <a:gd name="connsiteY72" fmla="*/ 164818 h 4201358"/>
              <a:gd name="connsiteX73" fmla="*/ 2966286 w 5066935"/>
              <a:gd name="connsiteY73" fmla="*/ 197769 h 4201358"/>
              <a:gd name="connsiteX74" fmla="*/ 2990999 w 5066935"/>
              <a:gd name="connsiteY74" fmla="*/ 288386 h 4201358"/>
              <a:gd name="connsiteX75" fmla="*/ 3015713 w 5066935"/>
              <a:gd name="connsiteY75" fmla="*/ 313099 h 4201358"/>
              <a:gd name="connsiteX76" fmla="*/ 3328751 w 5066935"/>
              <a:gd name="connsiteY76" fmla="*/ 304861 h 4201358"/>
              <a:gd name="connsiteX77" fmla="*/ 3444080 w 5066935"/>
              <a:gd name="connsiteY77" fmla="*/ 288386 h 4201358"/>
              <a:gd name="connsiteX78" fmla="*/ 3477032 w 5066935"/>
              <a:gd name="connsiteY78" fmla="*/ 280148 h 4201358"/>
              <a:gd name="connsiteX79" fmla="*/ 3559410 w 5066935"/>
              <a:gd name="connsiteY79" fmla="*/ 271910 h 4201358"/>
              <a:gd name="connsiteX80" fmla="*/ 3617075 w 5066935"/>
              <a:gd name="connsiteY80" fmla="*/ 255434 h 4201358"/>
              <a:gd name="connsiteX81" fmla="*/ 3707691 w 5066935"/>
              <a:gd name="connsiteY81" fmla="*/ 238958 h 4201358"/>
              <a:gd name="connsiteX82" fmla="*/ 3806545 w 5066935"/>
              <a:gd name="connsiteY82" fmla="*/ 222483 h 4201358"/>
              <a:gd name="connsiteX83" fmla="*/ 3913637 w 5066935"/>
              <a:gd name="connsiteY83" fmla="*/ 214245 h 4201358"/>
              <a:gd name="connsiteX84" fmla="*/ 3971302 w 5066935"/>
              <a:gd name="connsiteY84" fmla="*/ 206007 h 4201358"/>
              <a:gd name="connsiteX85" fmla="*/ 4053680 w 5066935"/>
              <a:gd name="connsiteY85" fmla="*/ 189531 h 4201358"/>
              <a:gd name="connsiteX86" fmla="*/ 4144297 w 5066935"/>
              <a:gd name="connsiteY86" fmla="*/ 181294 h 4201358"/>
              <a:gd name="connsiteX87" fmla="*/ 4201962 w 5066935"/>
              <a:gd name="connsiteY87" fmla="*/ 164818 h 4201358"/>
              <a:gd name="connsiteX88" fmla="*/ 4243151 w 5066935"/>
              <a:gd name="connsiteY88" fmla="*/ 156580 h 4201358"/>
              <a:gd name="connsiteX89" fmla="*/ 4292578 w 5066935"/>
              <a:gd name="connsiteY89" fmla="*/ 140104 h 4201358"/>
              <a:gd name="connsiteX90" fmla="*/ 4317291 w 5066935"/>
              <a:gd name="connsiteY90" fmla="*/ 123629 h 4201358"/>
              <a:gd name="connsiteX91" fmla="*/ 4366718 w 5066935"/>
              <a:gd name="connsiteY91" fmla="*/ 107153 h 4201358"/>
              <a:gd name="connsiteX92" fmla="*/ 4391432 w 5066935"/>
              <a:gd name="connsiteY92" fmla="*/ 90677 h 4201358"/>
              <a:gd name="connsiteX93" fmla="*/ 4440859 w 5066935"/>
              <a:gd name="connsiteY93" fmla="*/ 74202 h 4201358"/>
              <a:gd name="connsiteX94" fmla="*/ 4465572 w 5066935"/>
              <a:gd name="connsiteY94" fmla="*/ 65964 h 4201358"/>
              <a:gd name="connsiteX95" fmla="*/ 4514999 w 5066935"/>
              <a:gd name="connsiteY95" fmla="*/ 41250 h 4201358"/>
              <a:gd name="connsiteX96" fmla="*/ 4547951 w 5066935"/>
              <a:gd name="connsiteY96" fmla="*/ 24775 h 4201358"/>
              <a:gd name="connsiteX97" fmla="*/ 4646805 w 5066935"/>
              <a:gd name="connsiteY97" fmla="*/ 16537 h 4201358"/>
              <a:gd name="connsiteX98" fmla="*/ 4704470 w 5066935"/>
              <a:gd name="connsiteY98" fmla="*/ 61 h 4201358"/>
              <a:gd name="connsiteX99" fmla="*/ 4778610 w 5066935"/>
              <a:gd name="connsiteY99" fmla="*/ 41250 h 4201358"/>
              <a:gd name="connsiteX100" fmla="*/ 4803324 w 5066935"/>
              <a:gd name="connsiteY100" fmla="*/ 57726 h 4201358"/>
              <a:gd name="connsiteX101" fmla="*/ 4828037 w 5066935"/>
              <a:gd name="connsiteY101" fmla="*/ 74202 h 4201358"/>
              <a:gd name="connsiteX102" fmla="*/ 4852751 w 5066935"/>
              <a:gd name="connsiteY102" fmla="*/ 82440 h 4201358"/>
              <a:gd name="connsiteX103" fmla="*/ 4902178 w 5066935"/>
              <a:gd name="connsiteY103" fmla="*/ 107153 h 4201358"/>
              <a:gd name="connsiteX104" fmla="*/ 4976318 w 5066935"/>
              <a:gd name="connsiteY104" fmla="*/ 164818 h 4201358"/>
              <a:gd name="connsiteX105" fmla="*/ 4984556 w 5066935"/>
              <a:gd name="connsiteY105" fmla="*/ 189531 h 4201358"/>
              <a:gd name="connsiteX106" fmla="*/ 5001032 w 5066935"/>
              <a:gd name="connsiteY106" fmla="*/ 214245 h 4201358"/>
              <a:gd name="connsiteX107" fmla="*/ 5017507 w 5066935"/>
              <a:gd name="connsiteY107" fmla="*/ 296623 h 4201358"/>
              <a:gd name="connsiteX108" fmla="*/ 5025745 w 5066935"/>
              <a:gd name="connsiteY108" fmla="*/ 321337 h 4201358"/>
              <a:gd name="connsiteX109" fmla="*/ 5017507 w 5066935"/>
              <a:gd name="connsiteY109" fmla="*/ 494331 h 4201358"/>
              <a:gd name="connsiteX110" fmla="*/ 5009270 w 5066935"/>
              <a:gd name="connsiteY110" fmla="*/ 527283 h 4201358"/>
              <a:gd name="connsiteX111" fmla="*/ 4984556 w 5066935"/>
              <a:gd name="connsiteY111" fmla="*/ 560234 h 4201358"/>
              <a:gd name="connsiteX112" fmla="*/ 4959843 w 5066935"/>
              <a:gd name="connsiteY112" fmla="*/ 609661 h 4201358"/>
              <a:gd name="connsiteX113" fmla="*/ 4935129 w 5066935"/>
              <a:gd name="connsiteY113" fmla="*/ 626137 h 4201358"/>
              <a:gd name="connsiteX114" fmla="*/ 4926891 w 5066935"/>
              <a:gd name="connsiteY114" fmla="*/ 650850 h 4201358"/>
              <a:gd name="connsiteX115" fmla="*/ 4885702 w 5066935"/>
              <a:gd name="connsiteY115" fmla="*/ 700277 h 4201358"/>
              <a:gd name="connsiteX116" fmla="*/ 4860989 w 5066935"/>
              <a:gd name="connsiteY116" fmla="*/ 749704 h 4201358"/>
              <a:gd name="connsiteX117" fmla="*/ 4836275 w 5066935"/>
              <a:gd name="connsiteY117" fmla="*/ 774418 h 4201358"/>
              <a:gd name="connsiteX118" fmla="*/ 4786848 w 5066935"/>
              <a:gd name="connsiteY118" fmla="*/ 848558 h 4201358"/>
              <a:gd name="connsiteX119" fmla="*/ 4762135 w 5066935"/>
              <a:gd name="connsiteY119" fmla="*/ 881510 h 4201358"/>
              <a:gd name="connsiteX120" fmla="*/ 4737421 w 5066935"/>
              <a:gd name="connsiteY120" fmla="*/ 906223 h 4201358"/>
              <a:gd name="connsiteX121" fmla="*/ 4720945 w 5066935"/>
              <a:gd name="connsiteY121" fmla="*/ 930937 h 4201358"/>
              <a:gd name="connsiteX122" fmla="*/ 4671518 w 5066935"/>
              <a:gd name="connsiteY122" fmla="*/ 972126 h 4201358"/>
              <a:gd name="connsiteX123" fmla="*/ 4646805 w 5066935"/>
              <a:gd name="connsiteY123" fmla="*/ 1005077 h 4201358"/>
              <a:gd name="connsiteX124" fmla="*/ 4630329 w 5066935"/>
              <a:gd name="connsiteY124" fmla="*/ 1029791 h 4201358"/>
              <a:gd name="connsiteX125" fmla="*/ 4605616 w 5066935"/>
              <a:gd name="connsiteY125" fmla="*/ 1054504 h 4201358"/>
              <a:gd name="connsiteX126" fmla="*/ 4564426 w 5066935"/>
              <a:gd name="connsiteY126" fmla="*/ 1103931 h 4201358"/>
              <a:gd name="connsiteX127" fmla="*/ 4523237 w 5066935"/>
              <a:gd name="connsiteY127" fmla="*/ 1178072 h 4201358"/>
              <a:gd name="connsiteX128" fmla="*/ 4498524 w 5066935"/>
              <a:gd name="connsiteY128" fmla="*/ 1202786 h 4201358"/>
              <a:gd name="connsiteX129" fmla="*/ 4465572 w 5066935"/>
              <a:gd name="connsiteY129" fmla="*/ 1252213 h 4201358"/>
              <a:gd name="connsiteX130" fmla="*/ 4424383 w 5066935"/>
              <a:gd name="connsiteY130" fmla="*/ 1309877 h 4201358"/>
              <a:gd name="connsiteX131" fmla="*/ 4416145 w 5066935"/>
              <a:gd name="connsiteY131" fmla="*/ 1334591 h 4201358"/>
              <a:gd name="connsiteX132" fmla="*/ 4366718 w 5066935"/>
              <a:gd name="connsiteY132" fmla="*/ 1384018 h 4201358"/>
              <a:gd name="connsiteX133" fmla="*/ 4342005 w 5066935"/>
              <a:gd name="connsiteY133" fmla="*/ 1433445 h 4201358"/>
              <a:gd name="connsiteX134" fmla="*/ 4333767 w 5066935"/>
              <a:gd name="connsiteY134" fmla="*/ 1458158 h 4201358"/>
              <a:gd name="connsiteX135" fmla="*/ 4317291 w 5066935"/>
              <a:gd name="connsiteY135" fmla="*/ 1482872 h 4201358"/>
              <a:gd name="connsiteX136" fmla="*/ 4309053 w 5066935"/>
              <a:gd name="connsiteY136" fmla="*/ 1507586 h 4201358"/>
              <a:gd name="connsiteX137" fmla="*/ 4267864 w 5066935"/>
              <a:gd name="connsiteY137" fmla="*/ 1557013 h 4201358"/>
              <a:gd name="connsiteX138" fmla="*/ 4234913 w 5066935"/>
              <a:gd name="connsiteY138" fmla="*/ 1614677 h 4201358"/>
              <a:gd name="connsiteX139" fmla="*/ 4177248 w 5066935"/>
              <a:gd name="connsiteY139" fmla="*/ 1688818 h 4201358"/>
              <a:gd name="connsiteX140" fmla="*/ 4169010 w 5066935"/>
              <a:gd name="connsiteY140" fmla="*/ 1713531 h 4201358"/>
              <a:gd name="connsiteX141" fmla="*/ 4136059 w 5066935"/>
              <a:gd name="connsiteY141" fmla="*/ 1762958 h 4201358"/>
              <a:gd name="connsiteX142" fmla="*/ 4119583 w 5066935"/>
              <a:gd name="connsiteY142" fmla="*/ 1812386 h 4201358"/>
              <a:gd name="connsiteX143" fmla="*/ 4169010 w 5066935"/>
              <a:gd name="connsiteY143" fmla="*/ 1845337 h 4201358"/>
              <a:gd name="connsiteX144" fmla="*/ 4243151 w 5066935"/>
              <a:gd name="connsiteY144" fmla="*/ 1870050 h 4201358"/>
              <a:gd name="connsiteX145" fmla="*/ 4267864 w 5066935"/>
              <a:gd name="connsiteY145" fmla="*/ 1878288 h 4201358"/>
              <a:gd name="connsiteX146" fmla="*/ 4292578 w 5066935"/>
              <a:gd name="connsiteY146" fmla="*/ 1894764 h 4201358"/>
              <a:gd name="connsiteX147" fmla="*/ 4374956 w 5066935"/>
              <a:gd name="connsiteY147" fmla="*/ 1919477 h 4201358"/>
              <a:gd name="connsiteX148" fmla="*/ 4449097 w 5066935"/>
              <a:gd name="connsiteY148" fmla="*/ 1952429 h 4201358"/>
              <a:gd name="connsiteX149" fmla="*/ 4473810 w 5066935"/>
              <a:gd name="connsiteY149" fmla="*/ 1960667 h 4201358"/>
              <a:gd name="connsiteX150" fmla="*/ 4523237 w 5066935"/>
              <a:gd name="connsiteY150" fmla="*/ 1985380 h 4201358"/>
              <a:gd name="connsiteX151" fmla="*/ 4547951 w 5066935"/>
              <a:gd name="connsiteY151" fmla="*/ 2010094 h 4201358"/>
              <a:gd name="connsiteX152" fmla="*/ 4597378 w 5066935"/>
              <a:gd name="connsiteY152" fmla="*/ 2026569 h 4201358"/>
              <a:gd name="connsiteX153" fmla="*/ 4671518 w 5066935"/>
              <a:gd name="connsiteY153" fmla="*/ 2067758 h 4201358"/>
              <a:gd name="connsiteX154" fmla="*/ 4696232 w 5066935"/>
              <a:gd name="connsiteY154" fmla="*/ 2084234 h 4201358"/>
              <a:gd name="connsiteX155" fmla="*/ 4729183 w 5066935"/>
              <a:gd name="connsiteY155" fmla="*/ 2133661 h 4201358"/>
              <a:gd name="connsiteX156" fmla="*/ 4729183 w 5066935"/>
              <a:gd name="connsiteY156" fmla="*/ 2248991 h 4201358"/>
              <a:gd name="connsiteX157" fmla="*/ 4696232 w 5066935"/>
              <a:gd name="connsiteY157" fmla="*/ 2298418 h 4201358"/>
              <a:gd name="connsiteX158" fmla="*/ 4679756 w 5066935"/>
              <a:gd name="connsiteY158" fmla="*/ 2323131 h 4201358"/>
              <a:gd name="connsiteX159" fmla="*/ 4671518 w 5066935"/>
              <a:gd name="connsiteY159" fmla="*/ 2347845 h 4201358"/>
              <a:gd name="connsiteX160" fmla="*/ 4696232 w 5066935"/>
              <a:gd name="connsiteY160" fmla="*/ 2372558 h 4201358"/>
              <a:gd name="connsiteX161" fmla="*/ 4745659 w 5066935"/>
              <a:gd name="connsiteY161" fmla="*/ 2397272 h 4201358"/>
              <a:gd name="connsiteX162" fmla="*/ 4770372 w 5066935"/>
              <a:gd name="connsiteY162" fmla="*/ 2413748 h 4201358"/>
              <a:gd name="connsiteX163" fmla="*/ 4836275 w 5066935"/>
              <a:gd name="connsiteY163" fmla="*/ 2430223 h 4201358"/>
              <a:gd name="connsiteX164" fmla="*/ 4885702 w 5066935"/>
              <a:gd name="connsiteY164" fmla="*/ 2454937 h 4201358"/>
              <a:gd name="connsiteX165" fmla="*/ 4910416 w 5066935"/>
              <a:gd name="connsiteY165" fmla="*/ 2471413 h 4201358"/>
              <a:gd name="connsiteX166" fmla="*/ 4951605 w 5066935"/>
              <a:gd name="connsiteY166" fmla="*/ 2512602 h 4201358"/>
              <a:gd name="connsiteX167" fmla="*/ 4984556 w 5066935"/>
              <a:gd name="connsiteY167" fmla="*/ 2570267 h 4201358"/>
              <a:gd name="connsiteX168" fmla="*/ 5017507 w 5066935"/>
              <a:gd name="connsiteY168" fmla="*/ 2619694 h 4201358"/>
              <a:gd name="connsiteX169" fmla="*/ 5033983 w 5066935"/>
              <a:gd name="connsiteY169" fmla="*/ 2644407 h 4201358"/>
              <a:gd name="connsiteX170" fmla="*/ 5042221 w 5066935"/>
              <a:gd name="connsiteY170" fmla="*/ 2669121 h 4201358"/>
              <a:gd name="connsiteX171" fmla="*/ 5058697 w 5066935"/>
              <a:gd name="connsiteY171" fmla="*/ 2702072 h 4201358"/>
              <a:gd name="connsiteX172" fmla="*/ 5066935 w 5066935"/>
              <a:gd name="connsiteY172" fmla="*/ 2735023 h 4201358"/>
              <a:gd name="connsiteX173" fmla="*/ 5050459 w 5066935"/>
              <a:gd name="connsiteY173" fmla="*/ 2891542 h 4201358"/>
              <a:gd name="connsiteX174" fmla="*/ 5042221 w 5066935"/>
              <a:gd name="connsiteY174" fmla="*/ 2916256 h 4201358"/>
              <a:gd name="connsiteX175" fmla="*/ 4992794 w 5066935"/>
              <a:gd name="connsiteY175" fmla="*/ 2990396 h 4201358"/>
              <a:gd name="connsiteX176" fmla="*/ 4976318 w 5066935"/>
              <a:gd name="connsiteY176" fmla="*/ 3015110 h 4201358"/>
              <a:gd name="connsiteX177" fmla="*/ 4968080 w 5066935"/>
              <a:gd name="connsiteY177" fmla="*/ 3039823 h 4201358"/>
              <a:gd name="connsiteX178" fmla="*/ 4943367 w 5066935"/>
              <a:gd name="connsiteY178" fmla="*/ 3056299 h 4201358"/>
              <a:gd name="connsiteX179" fmla="*/ 4902178 w 5066935"/>
              <a:gd name="connsiteY179" fmla="*/ 3130440 h 4201358"/>
              <a:gd name="connsiteX180" fmla="*/ 4885702 w 5066935"/>
              <a:gd name="connsiteY180" fmla="*/ 3163391 h 4201358"/>
              <a:gd name="connsiteX181" fmla="*/ 4877464 w 5066935"/>
              <a:gd name="connsiteY181" fmla="*/ 3188104 h 4201358"/>
              <a:gd name="connsiteX182" fmla="*/ 4852751 w 5066935"/>
              <a:gd name="connsiteY182" fmla="*/ 3212818 h 4201358"/>
              <a:gd name="connsiteX183" fmla="*/ 4836275 w 5066935"/>
              <a:gd name="connsiteY183" fmla="*/ 3262245 h 4201358"/>
              <a:gd name="connsiteX184" fmla="*/ 4795086 w 5066935"/>
              <a:gd name="connsiteY184" fmla="*/ 3319910 h 4201358"/>
              <a:gd name="connsiteX185" fmla="*/ 4762135 w 5066935"/>
              <a:gd name="connsiteY185" fmla="*/ 3361099 h 4201358"/>
              <a:gd name="connsiteX186" fmla="*/ 4753897 w 5066935"/>
              <a:gd name="connsiteY186" fmla="*/ 3385813 h 4201358"/>
              <a:gd name="connsiteX187" fmla="*/ 4737421 w 5066935"/>
              <a:gd name="connsiteY187" fmla="*/ 3410526 h 4201358"/>
              <a:gd name="connsiteX188" fmla="*/ 4712707 w 5066935"/>
              <a:gd name="connsiteY188" fmla="*/ 3476429 h 4201358"/>
              <a:gd name="connsiteX189" fmla="*/ 4704470 w 5066935"/>
              <a:gd name="connsiteY189" fmla="*/ 3501142 h 4201358"/>
              <a:gd name="connsiteX190" fmla="*/ 4687994 w 5066935"/>
              <a:gd name="connsiteY190" fmla="*/ 3525856 h 4201358"/>
              <a:gd name="connsiteX191" fmla="*/ 4679756 w 5066935"/>
              <a:gd name="connsiteY191" fmla="*/ 3550569 h 4201358"/>
              <a:gd name="connsiteX192" fmla="*/ 4655043 w 5066935"/>
              <a:gd name="connsiteY192" fmla="*/ 3575283 h 4201358"/>
              <a:gd name="connsiteX193" fmla="*/ 4646805 w 5066935"/>
              <a:gd name="connsiteY193" fmla="*/ 3599996 h 4201358"/>
              <a:gd name="connsiteX194" fmla="*/ 4613853 w 5066935"/>
              <a:gd name="connsiteY194" fmla="*/ 3649423 h 4201358"/>
              <a:gd name="connsiteX195" fmla="*/ 4580902 w 5066935"/>
              <a:gd name="connsiteY195" fmla="*/ 3690613 h 4201358"/>
              <a:gd name="connsiteX196" fmla="*/ 4514999 w 5066935"/>
              <a:gd name="connsiteY196" fmla="*/ 3764753 h 4201358"/>
              <a:gd name="connsiteX197" fmla="*/ 4482048 w 5066935"/>
              <a:gd name="connsiteY197" fmla="*/ 3805942 h 4201358"/>
              <a:gd name="connsiteX198" fmla="*/ 4440859 w 5066935"/>
              <a:gd name="connsiteY198" fmla="*/ 3838894 h 4201358"/>
              <a:gd name="connsiteX199" fmla="*/ 4407907 w 5066935"/>
              <a:gd name="connsiteY199" fmla="*/ 3921272 h 4201358"/>
              <a:gd name="connsiteX200" fmla="*/ 4383194 w 5066935"/>
              <a:gd name="connsiteY200" fmla="*/ 3970699 h 4201358"/>
              <a:gd name="connsiteX201" fmla="*/ 4350243 w 5066935"/>
              <a:gd name="connsiteY201" fmla="*/ 4028364 h 4201358"/>
              <a:gd name="connsiteX202" fmla="*/ 4342005 w 5066935"/>
              <a:gd name="connsiteY202" fmla="*/ 4053077 h 4201358"/>
              <a:gd name="connsiteX203" fmla="*/ 4317291 w 5066935"/>
              <a:gd name="connsiteY203" fmla="*/ 4086029 h 4201358"/>
              <a:gd name="connsiteX204" fmla="*/ 4259626 w 5066935"/>
              <a:gd name="connsiteY204" fmla="*/ 4160169 h 4201358"/>
              <a:gd name="connsiteX205" fmla="*/ 4251389 w 5066935"/>
              <a:gd name="connsiteY205" fmla="*/ 4184883 h 4201358"/>
              <a:gd name="connsiteX206" fmla="*/ 4226675 w 5066935"/>
              <a:gd name="connsiteY206" fmla="*/ 4201358 h 4201358"/>
              <a:gd name="connsiteX207" fmla="*/ 4061918 w 5066935"/>
              <a:gd name="connsiteY207" fmla="*/ 4193121 h 4201358"/>
              <a:gd name="connsiteX208" fmla="*/ 4020729 w 5066935"/>
              <a:gd name="connsiteY208" fmla="*/ 4184883 h 4201358"/>
              <a:gd name="connsiteX209" fmla="*/ 3971302 w 5066935"/>
              <a:gd name="connsiteY209" fmla="*/ 4168407 h 4201358"/>
              <a:gd name="connsiteX210" fmla="*/ 3921875 w 5066935"/>
              <a:gd name="connsiteY210" fmla="*/ 4151931 h 4201358"/>
              <a:gd name="connsiteX211" fmla="*/ 3847735 w 5066935"/>
              <a:gd name="connsiteY211" fmla="*/ 4127218 h 4201358"/>
              <a:gd name="connsiteX212" fmla="*/ 3823021 w 5066935"/>
              <a:gd name="connsiteY212" fmla="*/ 4118980 h 4201358"/>
              <a:gd name="connsiteX213" fmla="*/ 3790070 w 5066935"/>
              <a:gd name="connsiteY213" fmla="*/ 4110742 h 4201358"/>
              <a:gd name="connsiteX214" fmla="*/ 3740643 w 5066935"/>
              <a:gd name="connsiteY214" fmla="*/ 4094267 h 4201358"/>
              <a:gd name="connsiteX215" fmla="*/ 3715929 w 5066935"/>
              <a:gd name="connsiteY215" fmla="*/ 4086029 h 4201358"/>
              <a:gd name="connsiteX216" fmla="*/ 3650026 w 5066935"/>
              <a:gd name="connsiteY216" fmla="*/ 4069553 h 4201358"/>
              <a:gd name="connsiteX217" fmla="*/ 3617075 w 5066935"/>
              <a:gd name="connsiteY217" fmla="*/ 4053077 h 4201358"/>
              <a:gd name="connsiteX218" fmla="*/ 3567648 w 5066935"/>
              <a:gd name="connsiteY218" fmla="*/ 4036602 h 4201358"/>
              <a:gd name="connsiteX219" fmla="*/ 3542935 w 5066935"/>
              <a:gd name="connsiteY219" fmla="*/ 4020126 h 4201358"/>
              <a:gd name="connsiteX220" fmla="*/ 3460556 w 5066935"/>
              <a:gd name="connsiteY220" fmla="*/ 3995413 h 4201358"/>
              <a:gd name="connsiteX221" fmla="*/ 3427605 w 5066935"/>
              <a:gd name="connsiteY221" fmla="*/ 3978937 h 4201358"/>
              <a:gd name="connsiteX222" fmla="*/ 3378178 w 5066935"/>
              <a:gd name="connsiteY222" fmla="*/ 3962461 h 4201358"/>
              <a:gd name="connsiteX223" fmla="*/ 3353464 w 5066935"/>
              <a:gd name="connsiteY223" fmla="*/ 3945986 h 4201358"/>
              <a:gd name="connsiteX224" fmla="*/ 3295799 w 5066935"/>
              <a:gd name="connsiteY224" fmla="*/ 3929510 h 4201358"/>
              <a:gd name="connsiteX225" fmla="*/ 3221659 w 5066935"/>
              <a:gd name="connsiteY225" fmla="*/ 3904796 h 4201358"/>
              <a:gd name="connsiteX226" fmla="*/ 3196945 w 5066935"/>
              <a:gd name="connsiteY226" fmla="*/ 3896558 h 4201358"/>
              <a:gd name="connsiteX227" fmla="*/ 3147518 w 5066935"/>
              <a:gd name="connsiteY227" fmla="*/ 3888321 h 4201358"/>
              <a:gd name="connsiteX228" fmla="*/ 3065140 w 5066935"/>
              <a:gd name="connsiteY228" fmla="*/ 3863607 h 4201358"/>
              <a:gd name="connsiteX229" fmla="*/ 3040426 w 5066935"/>
              <a:gd name="connsiteY229" fmla="*/ 3855369 h 4201358"/>
              <a:gd name="connsiteX230" fmla="*/ 3007475 w 5066935"/>
              <a:gd name="connsiteY230" fmla="*/ 3847131 h 4201358"/>
              <a:gd name="connsiteX231" fmla="*/ 2966286 w 5066935"/>
              <a:gd name="connsiteY231" fmla="*/ 3838894 h 4201358"/>
              <a:gd name="connsiteX232" fmla="*/ 2900383 w 5066935"/>
              <a:gd name="connsiteY232" fmla="*/ 3822418 h 4201358"/>
              <a:gd name="connsiteX233" fmla="*/ 2842718 w 5066935"/>
              <a:gd name="connsiteY233" fmla="*/ 3814180 h 4201358"/>
              <a:gd name="connsiteX234" fmla="*/ 2735626 w 5066935"/>
              <a:gd name="connsiteY234" fmla="*/ 3789467 h 4201358"/>
              <a:gd name="connsiteX235" fmla="*/ 2686199 w 5066935"/>
              <a:gd name="connsiteY235" fmla="*/ 3772991 h 4201358"/>
              <a:gd name="connsiteX236" fmla="*/ 2653248 w 5066935"/>
              <a:gd name="connsiteY236" fmla="*/ 3756515 h 4201358"/>
              <a:gd name="connsiteX237" fmla="*/ 2628535 w 5066935"/>
              <a:gd name="connsiteY237" fmla="*/ 3740040 h 4201358"/>
              <a:gd name="connsiteX238" fmla="*/ 2595583 w 5066935"/>
              <a:gd name="connsiteY238" fmla="*/ 3731802 h 4201358"/>
              <a:gd name="connsiteX239" fmla="*/ 2537918 w 5066935"/>
              <a:gd name="connsiteY239" fmla="*/ 3707088 h 4201358"/>
              <a:gd name="connsiteX240" fmla="*/ 2513205 w 5066935"/>
              <a:gd name="connsiteY240" fmla="*/ 3690613 h 4201358"/>
              <a:gd name="connsiteX241" fmla="*/ 2472016 w 5066935"/>
              <a:gd name="connsiteY241" fmla="*/ 3682375 h 4201358"/>
              <a:gd name="connsiteX242" fmla="*/ 2439064 w 5066935"/>
              <a:gd name="connsiteY242" fmla="*/ 3674137 h 4201358"/>
              <a:gd name="connsiteX243" fmla="*/ 2389637 w 5066935"/>
              <a:gd name="connsiteY243" fmla="*/ 3657661 h 4201358"/>
              <a:gd name="connsiteX244" fmla="*/ 2340210 w 5066935"/>
              <a:gd name="connsiteY244" fmla="*/ 3632948 h 4201358"/>
              <a:gd name="connsiteX245" fmla="*/ 2290783 w 5066935"/>
              <a:gd name="connsiteY245" fmla="*/ 3599996 h 4201358"/>
              <a:gd name="connsiteX246" fmla="*/ 2266070 w 5066935"/>
              <a:gd name="connsiteY246" fmla="*/ 3583521 h 4201358"/>
              <a:gd name="connsiteX247" fmla="*/ 2241356 w 5066935"/>
              <a:gd name="connsiteY247" fmla="*/ 3575283 h 4201358"/>
              <a:gd name="connsiteX248" fmla="*/ 2216643 w 5066935"/>
              <a:gd name="connsiteY248" fmla="*/ 3558807 h 4201358"/>
              <a:gd name="connsiteX249" fmla="*/ 2191929 w 5066935"/>
              <a:gd name="connsiteY249" fmla="*/ 3550569 h 4201358"/>
              <a:gd name="connsiteX250" fmla="*/ 2109551 w 5066935"/>
              <a:gd name="connsiteY250" fmla="*/ 3509380 h 4201358"/>
              <a:gd name="connsiteX251" fmla="*/ 2084837 w 5066935"/>
              <a:gd name="connsiteY251" fmla="*/ 3492904 h 4201358"/>
              <a:gd name="connsiteX252" fmla="*/ 2060124 w 5066935"/>
              <a:gd name="connsiteY252" fmla="*/ 3468191 h 4201358"/>
              <a:gd name="connsiteX253" fmla="*/ 2035410 w 5066935"/>
              <a:gd name="connsiteY253" fmla="*/ 3459953 h 4201358"/>
              <a:gd name="connsiteX254" fmla="*/ 1985983 w 5066935"/>
              <a:gd name="connsiteY254" fmla="*/ 3427002 h 4201358"/>
              <a:gd name="connsiteX255" fmla="*/ 1961270 w 5066935"/>
              <a:gd name="connsiteY255" fmla="*/ 3402288 h 4201358"/>
              <a:gd name="connsiteX256" fmla="*/ 1911843 w 5066935"/>
              <a:gd name="connsiteY256" fmla="*/ 3385813 h 4201358"/>
              <a:gd name="connsiteX257" fmla="*/ 1862416 w 5066935"/>
              <a:gd name="connsiteY257" fmla="*/ 3352861 h 4201358"/>
              <a:gd name="connsiteX258" fmla="*/ 1821226 w 5066935"/>
              <a:gd name="connsiteY258" fmla="*/ 3344623 h 4201358"/>
              <a:gd name="connsiteX259" fmla="*/ 1771799 w 5066935"/>
              <a:gd name="connsiteY259" fmla="*/ 3328148 h 4201358"/>
              <a:gd name="connsiteX260" fmla="*/ 1738848 w 5066935"/>
              <a:gd name="connsiteY260" fmla="*/ 3319910 h 4201358"/>
              <a:gd name="connsiteX261" fmla="*/ 1714135 w 5066935"/>
              <a:gd name="connsiteY261" fmla="*/ 3303434 h 4201358"/>
              <a:gd name="connsiteX262" fmla="*/ 1639994 w 5066935"/>
              <a:gd name="connsiteY262" fmla="*/ 3295196 h 4201358"/>
              <a:gd name="connsiteX263" fmla="*/ 1582329 w 5066935"/>
              <a:gd name="connsiteY263" fmla="*/ 3286958 h 4201358"/>
              <a:gd name="connsiteX264" fmla="*/ 1532902 w 5066935"/>
              <a:gd name="connsiteY264" fmla="*/ 3270483 h 4201358"/>
              <a:gd name="connsiteX265" fmla="*/ 1508189 w 5066935"/>
              <a:gd name="connsiteY265" fmla="*/ 3262245 h 4201358"/>
              <a:gd name="connsiteX266" fmla="*/ 1458762 w 5066935"/>
              <a:gd name="connsiteY266" fmla="*/ 3188104 h 4201358"/>
              <a:gd name="connsiteX267" fmla="*/ 1425810 w 5066935"/>
              <a:gd name="connsiteY267" fmla="*/ 3130440 h 4201358"/>
              <a:gd name="connsiteX268" fmla="*/ 1409335 w 5066935"/>
              <a:gd name="connsiteY268" fmla="*/ 3081013 h 4201358"/>
              <a:gd name="connsiteX269" fmla="*/ 1401097 w 5066935"/>
              <a:gd name="connsiteY269" fmla="*/ 3056299 h 4201358"/>
              <a:gd name="connsiteX270" fmla="*/ 1392859 w 5066935"/>
              <a:gd name="connsiteY270" fmla="*/ 3031586 h 4201358"/>
              <a:gd name="connsiteX271" fmla="*/ 1368145 w 5066935"/>
              <a:gd name="connsiteY271" fmla="*/ 2940969 h 4201358"/>
              <a:gd name="connsiteX272" fmla="*/ 1359907 w 5066935"/>
              <a:gd name="connsiteY272" fmla="*/ 2652645 h 4201358"/>
              <a:gd name="connsiteX273" fmla="*/ 1343432 w 5066935"/>
              <a:gd name="connsiteY273" fmla="*/ 2545553 h 4201358"/>
              <a:gd name="connsiteX274" fmla="*/ 1335194 w 5066935"/>
              <a:gd name="connsiteY274" fmla="*/ 2471413 h 4201358"/>
              <a:gd name="connsiteX275" fmla="*/ 1318718 w 5066935"/>
              <a:gd name="connsiteY275" fmla="*/ 2380796 h 4201358"/>
              <a:gd name="connsiteX276" fmla="*/ 1310480 w 5066935"/>
              <a:gd name="connsiteY276" fmla="*/ 2356083 h 4201358"/>
              <a:gd name="connsiteX277" fmla="*/ 1285767 w 5066935"/>
              <a:gd name="connsiteY277" fmla="*/ 2265467 h 4201358"/>
              <a:gd name="connsiteX278" fmla="*/ 1277529 w 5066935"/>
              <a:gd name="connsiteY278" fmla="*/ 2240753 h 4201358"/>
              <a:gd name="connsiteX279" fmla="*/ 1269291 w 5066935"/>
              <a:gd name="connsiteY279" fmla="*/ 2207802 h 4201358"/>
              <a:gd name="connsiteX280" fmla="*/ 1252816 w 5066935"/>
              <a:gd name="connsiteY280" fmla="*/ 2183088 h 4201358"/>
              <a:gd name="connsiteX281" fmla="*/ 1244578 w 5066935"/>
              <a:gd name="connsiteY281" fmla="*/ 2158375 h 4201358"/>
              <a:gd name="connsiteX282" fmla="*/ 1219864 w 5066935"/>
              <a:gd name="connsiteY282" fmla="*/ 2141899 h 4201358"/>
              <a:gd name="connsiteX283" fmla="*/ 1211626 w 5066935"/>
              <a:gd name="connsiteY283" fmla="*/ 2117186 h 4201358"/>
              <a:gd name="connsiteX284" fmla="*/ 1153962 w 5066935"/>
              <a:gd name="connsiteY284" fmla="*/ 2034807 h 4201358"/>
              <a:gd name="connsiteX285" fmla="*/ 1112772 w 5066935"/>
              <a:gd name="connsiteY285" fmla="*/ 1960667 h 4201358"/>
              <a:gd name="connsiteX286" fmla="*/ 1096297 w 5066935"/>
              <a:gd name="connsiteY286" fmla="*/ 1935953 h 4201358"/>
              <a:gd name="connsiteX287" fmla="*/ 1071583 w 5066935"/>
              <a:gd name="connsiteY287" fmla="*/ 1886526 h 4201358"/>
              <a:gd name="connsiteX288" fmla="*/ 1055107 w 5066935"/>
              <a:gd name="connsiteY288" fmla="*/ 1828861 h 4201358"/>
              <a:gd name="connsiteX289" fmla="*/ 1046870 w 5066935"/>
              <a:gd name="connsiteY289" fmla="*/ 1804148 h 4201358"/>
              <a:gd name="connsiteX290" fmla="*/ 1055107 w 5066935"/>
              <a:gd name="connsiteY290" fmla="*/ 1680580 h 4201358"/>
              <a:gd name="connsiteX291" fmla="*/ 1071583 w 5066935"/>
              <a:gd name="connsiteY291" fmla="*/ 1655867 h 4201358"/>
              <a:gd name="connsiteX292" fmla="*/ 1104535 w 5066935"/>
              <a:gd name="connsiteY292" fmla="*/ 1581726 h 4201358"/>
              <a:gd name="connsiteX293" fmla="*/ 1112772 w 5066935"/>
              <a:gd name="connsiteY293" fmla="*/ 1557013 h 4201358"/>
              <a:gd name="connsiteX294" fmla="*/ 1145724 w 5066935"/>
              <a:gd name="connsiteY294" fmla="*/ 1507586 h 4201358"/>
              <a:gd name="connsiteX295" fmla="*/ 1162199 w 5066935"/>
              <a:gd name="connsiteY295" fmla="*/ 1482872 h 4201358"/>
              <a:gd name="connsiteX296" fmla="*/ 1178675 w 5066935"/>
              <a:gd name="connsiteY296" fmla="*/ 1458158 h 4201358"/>
              <a:gd name="connsiteX297" fmla="*/ 1236340 w 5066935"/>
              <a:gd name="connsiteY297" fmla="*/ 1416969 h 4201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</a:cxnLst>
            <a:rect l="l" t="t" r="r" b="b"/>
            <a:pathLst>
              <a:path w="5066935" h="4201358">
                <a:moveTo>
                  <a:pt x="1236340" y="1416969"/>
                </a:moveTo>
                <a:cubicBezTo>
                  <a:pt x="1230848" y="1399121"/>
                  <a:pt x="1159959" y="1353914"/>
                  <a:pt x="1145724" y="1351067"/>
                </a:cubicBezTo>
                <a:cubicBezTo>
                  <a:pt x="1130058" y="1347934"/>
                  <a:pt x="1096708" y="1343035"/>
                  <a:pt x="1079821" y="1334591"/>
                </a:cubicBezTo>
                <a:cubicBezTo>
                  <a:pt x="1070965" y="1330163"/>
                  <a:pt x="1063963" y="1322543"/>
                  <a:pt x="1055107" y="1318115"/>
                </a:cubicBezTo>
                <a:cubicBezTo>
                  <a:pt x="1017958" y="1299540"/>
                  <a:pt x="1041089" y="1322910"/>
                  <a:pt x="1005680" y="1293402"/>
                </a:cubicBezTo>
                <a:cubicBezTo>
                  <a:pt x="928241" y="1228870"/>
                  <a:pt x="1056480" y="1319029"/>
                  <a:pt x="931540" y="1235737"/>
                </a:cubicBezTo>
                <a:lnTo>
                  <a:pt x="906826" y="1219261"/>
                </a:lnTo>
                <a:cubicBezTo>
                  <a:pt x="876621" y="1173952"/>
                  <a:pt x="906827" y="1212398"/>
                  <a:pt x="865637" y="1178072"/>
                </a:cubicBezTo>
                <a:cubicBezTo>
                  <a:pt x="856687" y="1170614"/>
                  <a:pt x="849874" y="1160816"/>
                  <a:pt x="840924" y="1153358"/>
                </a:cubicBezTo>
                <a:cubicBezTo>
                  <a:pt x="819035" y="1135118"/>
                  <a:pt x="808887" y="1135052"/>
                  <a:pt x="783259" y="1120407"/>
                </a:cubicBezTo>
                <a:cubicBezTo>
                  <a:pt x="774663" y="1115495"/>
                  <a:pt x="766151" y="1110269"/>
                  <a:pt x="758545" y="1103931"/>
                </a:cubicBezTo>
                <a:cubicBezTo>
                  <a:pt x="749595" y="1096473"/>
                  <a:pt x="744016" y="1084876"/>
                  <a:pt x="733832" y="1079218"/>
                </a:cubicBezTo>
                <a:cubicBezTo>
                  <a:pt x="718651" y="1070784"/>
                  <a:pt x="700881" y="1068234"/>
                  <a:pt x="684405" y="1062742"/>
                </a:cubicBezTo>
                <a:cubicBezTo>
                  <a:pt x="625154" y="1042991"/>
                  <a:pt x="699141" y="1066952"/>
                  <a:pt x="626740" y="1046267"/>
                </a:cubicBezTo>
                <a:cubicBezTo>
                  <a:pt x="618390" y="1043882"/>
                  <a:pt x="610375" y="1040415"/>
                  <a:pt x="602026" y="1038029"/>
                </a:cubicBezTo>
                <a:cubicBezTo>
                  <a:pt x="591140" y="1034919"/>
                  <a:pt x="579676" y="1033766"/>
                  <a:pt x="569075" y="1029791"/>
                </a:cubicBezTo>
                <a:cubicBezTo>
                  <a:pt x="557577" y="1025479"/>
                  <a:pt x="547526" y="1017876"/>
                  <a:pt x="536124" y="1013315"/>
                </a:cubicBezTo>
                <a:cubicBezTo>
                  <a:pt x="519999" y="1006865"/>
                  <a:pt x="486697" y="996840"/>
                  <a:pt x="486697" y="996840"/>
                </a:cubicBezTo>
                <a:cubicBezTo>
                  <a:pt x="427052" y="957076"/>
                  <a:pt x="454981" y="972743"/>
                  <a:pt x="404318" y="947413"/>
                </a:cubicBezTo>
                <a:cubicBezTo>
                  <a:pt x="396080" y="939175"/>
                  <a:pt x="388555" y="930157"/>
                  <a:pt x="379605" y="922699"/>
                </a:cubicBezTo>
                <a:cubicBezTo>
                  <a:pt x="342462" y="891746"/>
                  <a:pt x="345518" y="916878"/>
                  <a:pt x="305464" y="856796"/>
                </a:cubicBezTo>
                <a:cubicBezTo>
                  <a:pt x="293306" y="838559"/>
                  <a:pt x="283305" y="820056"/>
                  <a:pt x="264275" y="807369"/>
                </a:cubicBezTo>
                <a:cubicBezTo>
                  <a:pt x="257050" y="802552"/>
                  <a:pt x="247800" y="801877"/>
                  <a:pt x="239562" y="799131"/>
                </a:cubicBezTo>
                <a:cubicBezTo>
                  <a:pt x="192343" y="728305"/>
                  <a:pt x="255218" y="811656"/>
                  <a:pt x="198372" y="766180"/>
                </a:cubicBezTo>
                <a:cubicBezTo>
                  <a:pt x="145141" y="723595"/>
                  <a:pt x="219303" y="753936"/>
                  <a:pt x="157183" y="733229"/>
                </a:cubicBezTo>
                <a:cubicBezTo>
                  <a:pt x="148945" y="727737"/>
                  <a:pt x="140076" y="723091"/>
                  <a:pt x="132470" y="716753"/>
                </a:cubicBezTo>
                <a:cubicBezTo>
                  <a:pt x="105146" y="693983"/>
                  <a:pt x="113717" y="690902"/>
                  <a:pt x="83043" y="675564"/>
                </a:cubicBezTo>
                <a:cubicBezTo>
                  <a:pt x="75276" y="671681"/>
                  <a:pt x="66567" y="670072"/>
                  <a:pt x="58329" y="667326"/>
                </a:cubicBezTo>
                <a:cubicBezTo>
                  <a:pt x="50091" y="661834"/>
                  <a:pt x="42212" y="655762"/>
                  <a:pt x="33616" y="650850"/>
                </a:cubicBezTo>
                <a:cubicBezTo>
                  <a:pt x="22954" y="644757"/>
                  <a:pt x="5225" y="645777"/>
                  <a:pt x="664" y="634375"/>
                </a:cubicBezTo>
                <a:cubicBezTo>
                  <a:pt x="-3013" y="625182"/>
                  <a:pt x="9409" y="615846"/>
                  <a:pt x="17140" y="609661"/>
                </a:cubicBezTo>
                <a:cubicBezTo>
                  <a:pt x="23920" y="604237"/>
                  <a:pt x="34086" y="605306"/>
                  <a:pt x="41853" y="601423"/>
                </a:cubicBezTo>
                <a:cubicBezTo>
                  <a:pt x="50708" y="596995"/>
                  <a:pt x="58329" y="590440"/>
                  <a:pt x="66567" y="584948"/>
                </a:cubicBezTo>
                <a:cubicBezTo>
                  <a:pt x="72059" y="576710"/>
                  <a:pt x="76705" y="567840"/>
                  <a:pt x="83043" y="560234"/>
                </a:cubicBezTo>
                <a:cubicBezTo>
                  <a:pt x="90501" y="551284"/>
                  <a:pt x="101294" y="545214"/>
                  <a:pt x="107756" y="535521"/>
                </a:cubicBezTo>
                <a:cubicBezTo>
                  <a:pt x="112573" y="528296"/>
                  <a:pt x="110569" y="517588"/>
                  <a:pt x="115994" y="510807"/>
                </a:cubicBezTo>
                <a:cubicBezTo>
                  <a:pt x="130439" y="492751"/>
                  <a:pt x="146657" y="494623"/>
                  <a:pt x="165421" y="486094"/>
                </a:cubicBezTo>
                <a:cubicBezTo>
                  <a:pt x="303659" y="423259"/>
                  <a:pt x="178820" y="470540"/>
                  <a:pt x="264275" y="444904"/>
                </a:cubicBezTo>
                <a:cubicBezTo>
                  <a:pt x="280909" y="439914"/>
                  <a:pt x="296854" y="432641"/>
                  <a:pt x="313702" y="428429"/>
                </a:cubicBezTo>
                <a:cubicBezTo>
                  <a:pt x="324686" y="425683"/>
                  <a:pt x="335809" y="423444"/>
                  <a:pt x="346653" y="420191"/>
                </a:cubicBezTo>
                <a:cubicBezTo>
                  <a:pt x="363287" y="415201"/>
                  <a:pt x="379604" y="409207"/>
                  <a:pt x="396080" y="403715"/>
                </a:cubicBezTo>
                <a:cubicBezTo>
                  <a:pt x="404318" y="400969"/>
                  <a:pt x="412370" y="397583"/>
                  <a:pt x="420794" y="395477"/>
                </a:cubicBezTo>
                <a:cubicBezTo>
                  <a:pt x="431778" y="392731"/>
                  <a:pt x="442901" y="390493"/>
                  <a:pt x="453745" y="387240"/>
                </a:cubicBezTo>
                <a:cubicBezTo>
                  <a:pt x="470380" y="382250"/>
                  <a:pt x="485865" y="372206"/>
                  <a:pt x="503172" y="370764"/>
                </a:cubicBezTo>
                <a:cubicBezTo>
                  <a:pt x="643164" y="359098"/>
                  <a:pt x="569034" y="364726"/>
                  <a:pt x="725594" y="354288"/>
                </a:cubicBezTo>
                <a:cubicBezTo>
                  <a:pt x="736578" y="351542"/>
                  <a:pt x="747337" y="347651"/>
                  <a:pt x="758545" y="346050"/>
                </a:cubicBezTo>
                <a:cubicBezTo>
                  <a:pt x="785864" y="342147"/>
                  <a:pt x="814034" y="344018"/>
                  <a:pt x="840924" y="337813"/>
                </a:cubicBezTo>
                <a:cubicBezTo>
                  <a:pt x="850571" y="335587"/>
                  <a:pt x="856782" y="325765"/>
                  <a:pt x="865637" y="321337"/>
                </a:cubicBezTo>
                <a:cubicBezTo>
                  <a:pt x="873404" y="317454"/>
                  <a:pt x="882002" y="315485"/>
                  <a:pt x="890351" y="313099"/>
                </a:cubicBezTo>
                <a:cubicBezTo>
                  <a:pt x="925503" y="303055"/>
                  <a:pt x="926277" y="305115"/>
                  <a:pt x="964491" y="296623"/>
                </a:cubicBezTo>
                <a:cubicBezTo>
                  <a:pt x="1022446" y="283745"/>
                  <a:pt x="973987" y="293911"/>
                  <a:pt x="1022156" y="280148"/>
                </a:cubicBezTo>
                <a:cubicBezTo>
                  <a:pt x="1033042" y="277038"/>
                  <a:pt x="1044221" y="275020"/>
                  <a:pt x="1055107" y="271910"/>
                </a:cubicBezTo>
                <a:cubicBezTo>
                  <a:pt x="1063456" y="269524"/>
                  <a:pt x="1071690" y="266721"/>
                  <a:pt x="1079821" y="263672"/>
                </a:cubicBezTo>
                <a:cubicBezTo>
                  <a:pt x="1093667" y="258480"/>
                  <a:pt x="1106551" y="250294"/>
                  <a:pt x="1121010" y="247196"/>
                </a:cubicBezTo>
                <a:cubicBezTo>
                  <a:pt x="1138093" y="243535"/>
                  <a:pt x="1276752" y="231540"/>
                  <a:pt x="1285767" y="230721"/>
                </a:cubicBezTo>
                <a:cubicBezTo>
                  <a:pt x="1397899" y="193342"/>
                  <a:pt x="1287036" y="227668"/>
                  <a:pt x="1582329" y="214245"/>
                </a:cubicBezTo>
                <a:cubicBezTo>
                  <a:pt x="1612628" y="212868"/>
                  <a:pt x="1642740" y="208753"/>
                  <a:pt x="1672945" y="206007"/>
                </a:cubicBezTo>
                <a:cubicBezTo>
                  <a:pt x="1748034" y="187235"/>
                  <a:pt x="1657182" y="208258"/>
                  <a:pt x="1788275" y="189531"/>
                </a:cubicBezTo>
                <a:cubicBezTo>
                  <a:pt x="1799483" y="187930"/>
                  <a:pt x="1810087" y="183319"/>
                  <a:pt x="1821226" y="181294"/>
                </a:cubicBezTo>
                <a:cubicBezTo>
                  <a:pt x="1858174" y="174576"/>
                  <a:pt x="1917647" y="168750"/>
                  <a:pt x="1953032" y="164818"/>
                </a:cubicBezTo>
                <a:cubicBezTo>
                  <a:pt x="1964016" y="159326"/>
                  <a:pt x="1974696" y="153179"/>
                  <a:pt x="1985983" y="148342"/>
                </a:cubicBezTo>
                <a:cubicBezTo>
                  <a:pt x="2000805" y="141990"/>
                  <a:pt x="2029174" y="135083"/>
                  <a:pt x="2043648" y="131867"/>
                </a:cubicBezTo>
                <a:cubicBezTo>
                  <a:pt x="2138974" y="110684"/>
                  <a:pt x="2135774" y="121591"/>
                  <a:pt x="2290783" y="115391"/>
                </a:cubicBezTo>
                <a:cubicBezTo>
                  <a:pt x="2301767" y="112645"/>
                  <a:pt x="2312890" y="110406"/>
                  <a:pt x="2323735" y="107153"/>
                </a:cubicBezTo>
                <a:cubicBezTo>
                  <a:pt x="2340369" y="102163"/>
                  <a:pt x="2355866" y="92249"/>
                  <a:pt x="2373162" y="90677"/>
                </a:cubicBezTo>
                <a:cubicBezTo>
                  <a:pt x="2502161" y="78951"/>
                  <a:pt x="2433525" y="84601"/>
                  <a:pt x="2579107" y="74202"/>
                </a:cubicBezTo>
                <a:cubicBezTo>
                  <a:pt x="2587345" y="71456"/>
                  <a:pt x="2595306" y="67667"/>
                  <a:pt x="2603821" y="65964"/>
                </a:cubicBezTo>
                <a:cubicBezTo>
                  <a:pt x="2622861" y="62156"/>
                  <a:pt x="2642753" y="62835"/>
                  <a:pt x="2661486" y="57726"/>
                </a:cubicBezTo>
                <a:cubicBezTo>
                  <a:pt x="2673333" y="54495"/>
                  <a:pt x="2682675" y="44779"/>
                  <a:pt x="2694437" y="41250"/>
                </a:cubicBezTo>
                <a:cubicBezTo>
                  <a:pt x="2710435" y="36451"/>
                  <a:pt x="2727388" y="35759"/>
                  <a:pt x="2743864" y="33013"/>
                </a:cubicBezTo>
                <a:cubicBezTo>
                  <a:pt x="2801529" y="35759"/>
                  <a:pt x="2859982" y="31359"/>
                  <a:pt x="2916859" y="41250"/>
                </a:cubicBezTo>
                <a:cubicBezTo>
                  <a:pt x="2934503" y="44319"/>
                  <a:pt x="2940725" y="103341"/>
                  <a:pt x="2941572" y="107153"/>
                </a:cubicBezTo>
                <a:cubicBezTo>
                  <a:pt x="2954444" y="165079"/>
                  <a:pt x="2944291" y="116669"/>
                  <a:pt x="2958048" y="164818"/>
                </a:cubicBezTo>
                <a:cubicBezTo>
                  <a:pt x="2961158" y="175704"/>
                  <a:pt x="2963830" y="186717"/>
                  <a:pt x="2966286" y="197769"/>
                </a:cubicBezTo>
                <a:cubicBezTo>
                  <a:pt x="2969963" y="214313"/>
                  <a:pt x="2979979" y="277367"/>
                  <a:pt x="2990999" y="288386"/>
                </a:cubicBezTo>
                <a:lnTo>
                  <a:pt x="3015713" y="313099"/>
                </a:lnTo>
                <a:lnTo>
                  <a:pt x="3328751" y="304861"/>
                </a:lnTo>
                <a:cubicBezTo>
                  <a:pt x="3368794" y="303157"/>
                  <a:pt x="3405544" y="296949"/>
                  <a:pt x="3444080" y="288386"/>
                </a:cubicBezTo>
                <a:cubicBezTo>
                  <a:pt x="3455132" y="285930"/>
                  <a:pt x="3465824" y="281749"/>
                  <a:pt x="3477032" y="280148"/>
                </a:cubicBezTo>
                <a:cubicBezTo>
                  <a:pt x="3504351" y="276245"/>
                  <a:pt x="3531951" y="274656"/>
                  <a:pt x="3559410" y="271910"/>
                </a:cubicBezTo>
                <a:cubicBezTo>
                  <a:pt x="3578632" y="266418"/>
                  <a:pt x="3597681" y="260283"/>
                  <a:pt x="3617075" y="255434"/>
                </a:cubicBezTo>
                <a:cubicBezTo>
                  <a:pt x="3644204" y="248652"/>
                  <a:pt x="3680765" y="243854"/>
                  <a:pt x="3707691" y="238958"/>
                </a:cubicBezTo>
                <a:cubicBezTo>
                  <a:pt x="3754276" y="230488"/>
                  <a:pt x="3753940" y="227744"/>
                  <a:pt x="3806545" y="222483"/>
                </a:cubicBezTo>
                <a:cubicBezTo>
                  <a:pt x="3842170" y="218920"/>
                  <a:pt x="3878012" y="217808"/>
                  <a:pt x="3913637" y="214245"/>
                </a:cubicBezTo>
                <a:cubicBezTo>
                  <a:pt x="3932957" y="212313"/>
                  <a:pt x="3952181" y="209381"/>
                  <a:pt x="3971302" y="206007"/>
                </a:cubicBezTo>
                <a:cubicBezTo>
                  <a:pt x="3998879" y="201140"/>
                  <a:pt x="4025792" y="192066"/>
                  <a:pt x="4053680" y="189531"/>
                </a:cubicBezTo>
                <a:lnTo>
                  <a:pt x="4144297" y="181294"/>
                </a:lnTo>
                <a:cubicBezTo>
                  <a:pt x="4171819" y="172119"/>
                  <a:pt x="4170928" y="171715"/>
                  <a:pt x="4201962" y="164818"/>
                </a:cubicBezTo>
                <a:cubicBezTo>
                  <a:pt x="4215630" y="161781"/>
                  <a:pt x="4229643" y="160264"/>
                  <a:pt x="4243151" y="156580"/>
                </a:cubicBezTo>
                <a:cubicBezTo>
                  <a:pt x="4259906" y="152010"/>
                  <a:pt x="4278128" y="149737"/>
                  <a:pt x="4292578" y="140104"/>
                </a:cubicBezTo>
                <a:cubicBezTo>
                  <a:pt x="4300816" y="134612"/>
                  <a:pt x="4308244" y="127650"/>
                  <a:pt x="4317291" y="123629"/>
                </a:cubicBezTo>
                <a:cubicBezTo>
                  <a:pt x="4333161" y="116576"/>
                  <a:pt x="4352268" y="116786"/>
                  <a:pt x="4366718" y="107153"/>
                </a:cubicBezTo>
                <a:cubicBezTo>
                  <a:pt x="4374956" y="101661"/>
                  <a:pt x="4382384" y="94698"/>
                  <a:pt x="4391432" y="90677"/>
                </a:cubicBezTo>
                <a:cubicBezTo>
                  <a:pt x="4407302" y="83624"/>
                  <a:pt x="4424383" y="79694"/>
                  <a:pt x="4440859" y="74202"/>
                </a:cubicBezTo>
                <a:cubicBezTo>
                  <a:pt x="4449097" y="71456"/>
                  <a:pt x="4458347" y="70781"/>
                  <a:pt x="4465572" y="65964"/>
                </a:cubicBezTo>
                <a:cubicBezTo>
                  <a:pt x="4513062" y="34304"/>
                  <a:pt x="4467255" y="61711"/>
                  <a:pt x="4514999" y="41250"/>
                </a:cubicBezTo>
                <a:cubicBezTo>
                  <a:pt x="4526286" y="36413"/>
                  <a:pt x="4535881" y="27038"/>
                  <a:pt x="4547951" y="24775"/>
                </a:cubicBezTo>
                <a:cubicBezTo>
                  <a:pt x="4580450" y="18682"/>
                  <a:pt x="4613854" y="19283"/>
                  <a:pt x="4646805" y="16537"/>
                </a:cubicBezTo>
                <a:cubicBezTo>
                  <a:pt x="4666027" y="11045"/>
                  <a:pt x="4684578" y="2050"/>
                  <a:pt x="4704470" y="61"/>
                </a:cubicBezTo>
                <a:cubicBezTo>
                  <a:pt x="4723381" y="-1830"/>
                  <a:pt x="4778025" y="40860"/>
                  <a:pt x="4778610" y="41250"/>
                </a:cubicBezTo>
                <a:lnTo>
                  <a:pt x="4803324" y="57726"/>
                </a:lnTo>
                <a:cubicBezTo>
                  <a:pt x="4811562" y="63218"/>
                  <a:pt x="4818644" y="71071"/>
                  <a:pt x="4828037" y="74202"/>
                </a:cubicBezTo>
                <a:cubicBezTo>
                  <a:pt x="4836275" y="76948"/>
                  <a:pt x="4844984" y="78557"/>
                  <a:pt x="4852751" y="82440"/>
                </a:cubicBezTo>
                <a:cubicBezTo>
                  <a:pt x="4916629" y="114378"/>
                  <a:pt x="4840058" y="86446"/>
                  <a:pt x="4902178" y="107153"/>
                </a:cubicBezTo>
                <a:cubicBezTo>
                  <a:pt x="4961298" y="146566"/>
                  <a:pt x="4937604" y="126102"/>
                  <a:pt x="4976318" y="164818"/>
                </a:cubicBezTo>
                <a:cubicBezTo>
                  <a:pt x="4979064" y="173056"/>
                  <a:pt x="4980673" y="181764"/>
                  <a:pt x="4984556" y="189531"/>
                </a:cubicBezTo>
                <a:cubicBezTo>
                  <a:pt x="4988984" y="198387"/>
                  <a:pt x="4998120" y="204782"/>
                  <a:pt x="5001032" y="214245"/>
                </a:cubicBezTo>
                <a:cubicBezTo>
                  <a:pt x="5009267" y="241010"/>
                  <a:pt x="5012015" y="269164"/>
                  <a:pt x="5017507" y="296623"/>
                </a:cubicBezTo>
                <a:cubicBezTo>
                  <a:pt x="5019210" y="305138"/>
                  <a:pt x="5022999" y="313099"/>
                  <a:pt x="5025745" y="321337"/>
                </a:cubicBezTo>
                <a:cubicBezTo>
                  <a:pt x="5022999" y="379002"/>
                  <a:pt x="5022111" y="436785"/>
                  <a:pt x="5017507" y="494331"/>
                </a:cubicBezTo>
                <a:cubicBezTo>
                  <a:pt x="5016604" y="505617"/>
                  <a:pt x="5014333" y="517156"/>
                  <a:pt x="5009270" y="527283"/>
                </a:cubicBezTo>
                <a:cubicBezTo>
                  <a:pt x="5003130" y="539563"/>
                  <a:pt x="4992794" y="549250"/>
                  <a:pt x="4984556" y="560234"/>
                </a:cubicBezTo>
                <a:cubicBezTo>
                  <a:pt x="4977856" y="580333"/>
                  <a:pt x="4975811" y="593693"/>
                  <a:pt x="4959843" y="609661"/>
                </a:cubicBezTo>
                <a:cubicBezTo>
                  <a:pt x="4952842" y="616662"/>
                  <a:pt x="4943367" y="620645"/>
                  <a:pt x="4935129" y="626137"/>
                </a:cubicBezTo>
                <a:cubicBezTo>
                  <a:pt x="4932383" y="634375"/>
                  <a:pt x="4930774" y="643083"/>
                  <a:pt x="4926891" y="650850"/>
                </a:cubicBezTo>
                <a:cubicBezTo>
                  <a:pt x="4915420" y="673792"/>
                  <a:pt x="4903924" y="682055"/>
                  <a:pt x="4885702" y="700277"/>
                </a:cubicBezTo>
                <a:cubicBezTo>
                  <a:pt x="4877446" y="725045"/>
                  <a:pt x="4878732" y="728413"/>
                  <a:pt x="4860989" y="749704"/>
                </a:cubicBezTo>
                <a:cubicBezTo>
                  <a:pt x="4853531" y="758654"/>
                  <a:pt x="4843428" y="765222"/>
                  <a:pt x="4836275" y="774418"/>
                </a:cubicBezTo>
                <a:cubicBezTo>
                  <a:pt x="4778764" y="848361"/>
                  <a:pt x="4823842" y="799230"/>
                  <a:pt x="4786848" y="848558"/>
                </a:cubicBezTo>
                <a:cubicBezTo>
                  <a:pt x="4778610" y="859542"/>
                  <a:pt x="4771070" y="871086"/>
                  <a:pt x="4762135" y="881510"/>
                </a:cubicBezTo>
                <a:cubicBezTo>
                  <a:pt x="4754553" y="890355"/>
                  <a:pt x="4744879" y="897273"/>
                  <a:pt x="4737421" y="906223"/>
                </a:cubicBezTo>
                <a:cubicBezTo>
                  <a:pt x="4731083" y="913829"/>
                  <a:pt x="4727946" y="923936"/>
                  <a:pt x="4720945" y="930937"/>
                </a:cubicBezTo>
                <a:cubicBezTo>
                  <a:pt x="4644672" y="1007211"/>
                  <a:pt x="4752497" y="877652"/>
                  <a:pt x="4671518" y="972126"/>
                </a:cubicBezTo>
                <a:cubicBezTo>
                  <a:pt x="4662583" y="982550"/>
                  <a:pt x="4654785" y="993905"/>
                  <a:pt x="4646805" y="1005077"/>
                </a:cubicBezTo>
                <a:cubicBezTo>
                  <a:pt x="4641050" y="1013134"/>
                  <a:pt x="4636667" y="1022185"/>
                  <a:pt x="4630329" y="1029791"/>
                </a:cubicBezTo>
                <a:cubicBezTo>
                  <a:pt x="4622871" y="1038741"/>
                  <a:pt x="4613074" y="1045554"/>
                  <a:pt x="4605616" y="1054504"/>
                </a:cubicBezTo>
                <a:cubicBezTo>
                  <a:pt x="4548279" y="1123309"/>
                  <a:pt x="4636618" y="1031742"/>
                  <a:pt x="4564426" y="1103931"/>
                </a:cubicBezTo>
                <a:cubicBezTo>
                  <a:pt x="4554067" y="1135011"/>
                  <a:pt x="4551566" y="1149741"/>
                  <a:pt x="4523237" y="1178072"/>
                </a:cubicBezTo>
                <a:cubicBezTo>
                  <a:pt x="4514999" y="1186310"/>
                  <a:pt x="4505676" y="1193590"/>
                  <a:pt x="4498524" y="1202786"/>
                </a:cubicBezTo>
                <a:cubicBezTo>
                  <a:pt x="4486367" y="1218416"/>
                  <a:pt x="4477453" y="1236372"/>
                  <a:pt x="4465572" y="1252213"/>
                </a:cubicBezTo>
                <a:cubicBezTo>
                  <a:pt x="4434919" y="1293084"/>
                  <a:pt x="4448475" y="1273740"/>
                  <a:pt x="4424383" y="1309877"/>
                </a:cubicBezTo>
                <a:cubicBezTo>
                  <a:pt x="4421637" y="1318115"/>
                  <a:pt x="4421476" y="1327737"/>
                  <a:pt x="4416145" y="1334591"/>
                </a:cubicBezTo>
                <a:cubicBezTo>
                  <a:pt x="4401840" y="1352983"/>
                  <a:pt x="4366718" y="1384018"/>
                  <a:pt x="4366718" y="1384018"/>
                </a:cubicBezTo>
                <a:cubicBezTo>
                  <a:pt x="4346012" y="1446134"/>
                  <a:pt x="4373943" y="1369568"/>
                  <a:pt x="4342005" y="1433445"/>
                </a:cubicBezTo>
                <a:cubicBezTo>
                  <a:pt x="4338122" y="1441212"/>
                  <a:pt x="4337650" y="1450391"/>
                  <a:pt x="4333767" y="1458158"/>
                </a:cubicBezTo>
                <a:cubicBezTo>
                  <a:pt x="4329339" y="1467014"/>
                  <a:pt x="4321719" y="1474016"/>
                  <a:pt x="4317291" y="1482872"/>
                </a:cubicBezTo>
                <a:cubicBezTo>
                  <a:pt x="4313408" y="1490639"/>
                  <a:pt x="4312936" y="1499819"/>
                  <a:pt x="4309053" y="1507586"/>
                </a:cubicBezTo>
                <a:cubicBezTo>
                  <a:pt x="4297584" y="1530524"/>
                  <a:pt x="4286083" y="1538794"/>
                  <a:pt x="4267864" y="1557013"/>
                </a:cubicBezTo>
                <a:cubicBezTo>
                  <a:pt x="4257791" y="1577160"/>
                  <a:pt x="4249470" y="1597209"/>
                  <a:pt x="4234913" y="1614677"/>
                </a:cubicBezTo>
                <a:cubicBezTo>
                  <a:pt x="4211220" y="1643108"/>
                  <a:pt x="4191129" y="1647177"/>
                  <a:pt x="4177248" y="1688818"/>
                </a:cubicBezTo>
                <a:cubicBezTo>
                  <a:pt x="4174502" y="1697056"/>
                  <a:pt x="4173227" y="1705940"/>
                  <a:pt x="4169010" y="1713531"/>
                </a:cubicBezTo>
                <a:cubicBezTo>
                  <a:pt x="4159394" y="1730840"/>
                  <a:pt x="4136059" y="1762958"/>
                  <a:pt x="4136059" y="1762958"/>
                </a:cubicBezTo>
                <a:cubicBezTo>
                  <a:pt x="4130567" y="1779434"/>
                  <a:pt x="4105133" y="1802752"/>
                  <a:pt x="4119583" y="1812386"/>
                </a:cubicBezTo>
                <a:cubicBezTo>
                  <a:pt x="4136059" y="1823370"/>
                  <a:pt x="4150225" y="1839075"/>
                  <a:pt x="4169010" y="1845337"/>
                </a:cubicBezTo>
                <a:lnTo>
                  <a:pt x="4243151" y="1870050"/>
                </a:lnTo>
                <a:cubicBezTo>
                  <a:pt x="4251389" y="1872796"/>
                  <a:pt x="4260639" y="1873471"/>
                  <a:pt x="4267864" y="1878288"/>
                </a:cubicBezTo>
                <a:cubicBezTo>
                  <a:pt x="4276102" y="1883780"/>
                  <a:pt x="4283531" y="1890743"/>
                  <a:pt x="4292578" y="1894764"/>
                </a:cubicBezTo>
                <a:cubicBezTo>
                  <a:pt x="4318369" y="1906227"/>
                  <a:pt x="4347567" y="1912630"/>
                  <a:pt x="4374956" y="1919477"/>
                </a:cubicBezTo>
                <a:cubicBezTo>
                  <a:pt x="4414120" y="1945587"/>
                  <a:pt x="4390277" y="1932822"/>
                  <a:pt x="4449097" y="1952429"/>
                </a:cubicBezTo>
                <a:cubicBezTo>
                  <a:pt x="4457335" y="1955175"/>
                  <a:pt x="4466585" y="1955851"/>
                  <a:pt x="4473810" y="1960667"/>
                </a:cubicBezTo>
                <a:cubicBezTo>
                  <a:pt x="4505749" y="1981958"/>
                  <a:pt x="4489131" y="1974011"/>
                  <a:pt x="4523237" y="1985380"/>
                </a:cubicBezTo>
                <a:cubicBezTo>
                  <a:pt x="4531475" y="1993618"/>
                  <a:pt x="4537767" y="2004436"/>
                  <a:pt x="4547951" y="2010094"/>
                </a:cubicBezTo>
                <a:cubicBezTo>
                  <a:pt x="4563132" y="2018528"/>
                  <a:pt x="4597378" y="2026569"/>
                  <a:pt x="4597378" y="2026569"/>
                </a:cubicBezTo>
                <a:cubicBezTo>
                  <a:pt x="4654030" y="2064338"/>
                  <a:pt x="4628020" y="2053260"/>
                  <a:pt x="4671518" y="2067758"/>
                </a:cubicBezTo>
                <a:cubicBezTo>
                  <a:pt x="4679756" y="2073250"/>
                  <a:pt x="4689712" y="2076783"/>
                  <a:pt x="4696232" y="2084234"/>
                </a:cubicBezTo>
                <a:cubicBezTo>
                  <a:pt x="4709271" y="2099136"/>
                  <a:pt x="4729183" y="2133661"/>
                  <a:pt x="4729183" y="2133661"/>
                </a:cubicBezTo>
                <a:cubicBezTo>
                  <a:pt x="4743944" y="2177944"/>
                  <a:pt x="4748923" y="2181875"/>
                  <a:pt x="4729183" y="2248991"/>
                </a:cubicBezTo>
                <a:cubicBezTo>
                  <a:pt x="4723596" y="2267988"/>
                  <a:pt x="4707216" y="2281942"/>
                  <a:pt x="4696232" y="2298418"/>
                </a:cubicBezTo>
                <a:lnTo>
                  <a:pt x="4679756" y="2323131"/>
                </a:lnTo>
                <a:cubicBezTo>
                  <a:pt x="4677010" y="2331369"/>
                  <a:pt x="4668772" y="2339607"/>
                  <a:pt x="4671518" y="2347845"/>
                </a:cubicBezTo>
                <a:cubicBezTo>
                  <a:pt x="4675202" y="2358897"/>
                  <a:pt x="4687282" y="2365100"/>
                  <a:pt x="4696232" y="2372558"/>
                </a:cubicBezTo>
                <a:cubicBezTo>
                  <a:pt x="4717526" y="2390303"/>
                  <a:pt x="4720888" y="2389015"/>
                  <a:pt x="4745659" y="2397272"/>
                </a:cubicBezTo>
                <a:cubicBezTo>
                  <a:pt x="4753897" y="2402764"/>
                  <a:pt x="4761517" y="2409320"/>
                  <a:pt x="4770372" y="2413748"/>
                </a:cubicBezTo>
                <a:cubicBezTo>
                  <a:pt x="4787260" y="2422192"/>
                  <a:pt x="4820607" y="2427090"/>
                  <a:pt x="4836275" y="2430223"/>
                </a:cubicBezTo>
                <a:cubicBezTo>
                  <a:pt x="4907103" y="2477442"/>
                  <a:pt x="4817489" y="2420830"/>
                  <a:pt x="4885702" y="2454937"/>
                </a:cubicBezTo>
                <a:cubicBezTo>
                  <a:pt x="4894558" y="2459365"/>
                  <a:pt x="4902178" y="2465921"/>
                  <a:pt x="4910416" y="2471413"/>
                </a:cubicBezTo>
                <a:cubicBezTo>
                  <a:pt x="4954348" y="2537313"/>
                  <a:pt x="4896687" y="2457684"/>
                  <a:pt x="4951605" y="2512602"/>
                </a:cubicBezTo>
                <a:cubicBezTo>
                  <a:pt x="4965852" y="2526849"/>
                  <a:pt x="4974866" y="2554117"/>
                  <a:pt x="4984556" y="2570267"/>
                </a:cubicBezTo>
                <a:cubicBezTo>
                  <a:pt x="4994744" y="2587246"/>
                  <a:pt x="5006523" y="2603218"/>
                  <a:pt x="5017507" y="2619694"/>
                </a:cubicBezTo>
                <a:lnTo>
                  <a:pt x="5033983" y="2644407"/>
                </a:lnTo>
                <a:cubicBezTo>
                  <a:pt x="5036729" y="2652645"/>
                  <a:pt x="5038800" y="2661140"/>
                  <a:pt x="5042221" y="2669121"/>
                </a:cubicBezTo>
                <a:cubicBezTo>
                  <a:pt x="5047058" y="2680408"/>
                  <a:pt x="5054385" y="2690574"/>
                  <a:pt x="5058697" y="2702072"/>
                </a:cubicBezTo>
                <a:cubicBezTo>
                  <a:pt x="5062672" y="2712673"/>
                  <a:pt x="5064189" y="2724039"/>
                  <a:pt x="5066935" y="2735023"/>
                </a:cubicBezTo>
                <a:cubicBezTo>
                  <a:pt x="5062047" y="2803447"/>
                  <a:pt x="5064676" y="2834674"/>
                  <a:pt x="5050459" y="2891542"/>
                </a:cubicBezTo>
                <a:cubicBezTo>
                  <a:pt x="5048353" y="2899966"/>
                  <a:pt x="5046438" y="2908665"/>
                  <a:pt x="5042221" y="2916256"/>
                </a:cubicBezTo>
                <a:cubicBezTo>
                  <a:pt x="5042210" y="2916276"/>
                  <a:pt x="5001038" y="2978030"/>
                  <a:pt x="4992794" y="2990396"/>
                </a:cubicBezTo>
                <a:cubicBezTo>
                  <a:pt x="4987302" y="2998634"/>
                  <a:pt x="4979449" y="3005717"/>
                  <a:pt x="4976318" y="3015110"/>
                </a:cubicBezTo>
                <a:cubicBezTo>
                  <a:pt x="4973572" y="3023348"/>
                  <a:pt x="4973504" y="3033042"/>
                  <a:pt x="4968080" y="3039823"/>
                </a:cubicBezTo>
                <a:cubicBezTo>
                  <a:pt x="4961895" y="3047554"/>
                  <a:pt x="4951605" y="3050807"/>
                  <a:pt x="4943367" y="3056299"/>
                </a:cubicBezTo>
                <a:cubicBezTo>
                  <a:pt x="4920588" y="3124637"/>
                  <a:pt x="4958826" y="3017148"/>
                  <a:pt x="4902178" y="3130440"/>
                </a:cubicBezTo>
                <a:cubicBezTo>
                  <a:pt x="4896686" y="3141424"/>
                  <a:pt x="4890540" y="3152104"/>
                  <a:pt x="4885702" y="3163391"/>
                </a:cubicBezTo>
                <a:cubicBezTo>
                  <a:pt x="4882281" y="3171372"/>
                  <a:pt x="4882281" y="3180879"/>
                  <a:pt x="4877464" y="3188104"/>
                </a:cubicBezTo>
                <a:cubicBezTo>
                  <a:pt x="4871002" y="3197797"/>
                  <a:pt x="4860989" y="3204580"/>
                  <a:pt x="4852751" y="3212818"/>
                </a:cubicBezTo>
                <a:cubicBezTo>
                  <a:pt x="4847259" y="3229294"/>
                  <a:pt x="4845909" y="3247795"/>
                  <a:pt x="4836275" y="3262245"/>
                </a:cubicBezTo>
                <a:cubicBezTo>
                  <a:pt x="4812183" y="3298382"/>
                  <a:pt x="4825739" y="3279037"/>
                  <a:pt x="4795086" y="3319910"/>
                </a:cubicBezTo>
                <a:cubicBezTo>
                  <a:pt x="4774379" y="3382029"/>
                  <a:pt x="4804720" y="3307866"/>
                  <a:pt x="4762135" y="3361099"/>
                </a:cubicBezTo>
                <a:cubicBezTo>
                  <a:pt x="4756710" y="3367880"/>
                  <a:pt x="4757780" y="3378046"/>
                  <a:pt x="4753897" y="3385813"/>
                </a:cubicBezTo>
                <a:cubicBezTo>
                  <a:pt x="4749469" y="3394668"/>
                  <a:pt x="4742913" y="3402288"/>
                  <a:pt x="4737421" y="3410526"/>
                </a:cubicBezTo>
                <a:cubicBezTo>
                  <a:pt x="4721527" y="3489996"/>
                  <a:pt x="4740991" y="3419861"/>
                  <a:pt x="4712707" y="3476429"/>
                </a:cubicBezTo>
                <a:cubicBezTo>
                  <a:pt x="4708824" y="3484196"/>
                  <a:pt x="4708353" y="3493375"/>
                  <a:pt x="4704470" y="3501142"/>
                </a:cubicBezTo>
                <a:cubicBezTo>
                  <a:pt x="4700042" y="3509998"/>
                  <a:pt x="4692422" y="3517000"/>
                  <a:pt x="4687994" y="3525856"/>
                </a:cubicBezTo>
                <a:cubicBezTo>
                  <a:pt x="4684111" y="3533623"/>
                  <a:pt x="4684573" y="3543344"/>
                  <a:pt x="4679756" y="3550569"/>
                </a:cubicBezTo>
                <a:cubicBezTo>
                  <a:pt x="4673294" y="3560262"/>
                  <a:pt x="4663281" y="3567045"/>
                  <a:pt x="4655043" y="3575283"/>
                </a:cubicBezTo>
                <a:cubicBezTo>
                  <a:pt x="4652297" y="3583521"/>
                  <a:pt x="4651022" y="3592405"/>
                  <a:pt x="4646805" y="3599996"/>
                </a:cubicBezTo>
                <a:cubicBezTo>
                  <a:pt x="4637188" y="3617305"/>
                  <a:pt x="4613853" y="3649423"/>
                  <a:pt x="4613853" y="3649423"/>
                </a:cubicBezTo>
                <a:cubicBezTo>
                  <a:pt x="4595304" y="3705076"/>
                  <a:pt x="4621029" y="3644753"/>
                  <a:pt x="4580902" y="3690613"/>
                </a:cubicBezTo>
                <a:cubicBezTo>
                  <a:pt x="4503458" y="3779121"/>
                  <a:pt x="4589362" y="3708983"/>
                  <a:pt x="4514999" y="3764753"/>
                </a:cubicBezTo>
                <a:cubicBezTo>
                  <a:pt x="4498963" y="3812866"/>
                  <a:pt x="4519310" y="3768681"/>
                  <a:pt x="4482048" y="3805942"/>
                </a:cubicBezTo>
                <a:cubicBezTo>
                  <a:pt x="4444784" y="3843205"/>
                  <a:pt x="4488972" y="3822856"/>
                  <a:pt x="4440859" y="3838894"/>
                </a:cubicBezTo>
                <a:cubicBezTo>
                  <a:pt x="4403348" y="3951424"/>
                  <a:pt x="4444278" y="3836405"/>
                  <a:pt x="4407907" y="3921272"/>
                </a:cubicBezTo>
                <a:cubicBezTo>
                  <a:pt x="4387443" y="3969024"/>
                  <a:pt x="4414859" y="3923204"/>
                  <a:pt x="4383194" y="3970699"/>
                </a:cubicBezTo>
                <a:cubicBezTo>
                  <a:pt x="4364306" y="4027363"/>
                  <a:pt x="4390140" y="3958545"/>
                  <a:pt x="4350243" y="4028364"/>
                </a:cubicBezTo>
                <a:cubicBezTo>
                  <a:pt x="4345935" y="4035903"/>
                  <a:pt x="4346313" y="4045538"/>
                  <a:pt x="4342005" y="4053077"/>
                </a:cubicBezTo>
                <a:cubicBezTo>
                  <a:pt x="4335193" y="4064998"/>
                  <a:pt x="4325165" y="4074781"/>
                  <a:pt x="4317291" y="4086029"/>
                </a:cubicBezTo>
                <a:cubicBezTo>
                  <a:pt x="4271309" y="4151718"/>
                  <a:pt x="4302207" y="4117590"/>
                  <a:pt x="4259626" y="4160169"/>
                </a:cubicBezTo>
                <a:cubicBezTo>
                  <a:pt x="4256880" y="4168407"/>
                  <a:pt x="4256814" y="4178102"/>
                  <a:pt x="4251389" y="4184883"/>
                </a:cubicBezTo>
                <a:cubicBezTo>
                  <a:pt x="4245204" y="4192614"/>
                  <a:pt x="4236566" y="4200928"/>
                  <a:pt x="4226675" y="4201358"/>
                </a:cubicBezTo>
                <a:lnTo>
                  <a:pt x="4061918" y="4193121"/>
                </a:lnTo>
                <a:cubicBezTo>
                  <a:pt x="4048188" y="4190375"/>
                  <a:pt x="4034237" y="4188567"/>
                  <a:pt x="4020729" y="4184883"/>
                </a:cubicBezTo>
                <a:cubicBezTo>
                  <a:pt x="4003974" y="4180313"/>
                  <a:pt x="3987778" y="4173899"/>
                  <a:pt x="3971302" y="4168407"/>
                </a:cubicBezTo>
                <a:lnTo>
                  <a:pt x="3921875" y="4151931"/>
                </a:lnTo>
                <a:lnTo>
                  <a:pt x="3847735" y="4127218"/>
                </a:lnTo>
                <a:cubicBezTo>
                  <a:pt x="3839497" y="4124472"/>
                  <a:pt x="3831445" y="4121086"/>
                  <a:pt x="3823021" y="4118980"/>
                </a:cubicBezTo>
                <a:cubicBezTo>
                  <a:pt x="3812037" y="4116234"/>
                  <a:pt x="3800914" y="4113995"/>
                  <a:pt x="3790070" y="4110742"/>
                </a:cubicBezTo>
                <a:cubicBezTo>
                  <a:pt x="3773436" y="4105752"/>
                  <a:pt x="3757119" y="4099759"/>
                  <a:pt x="3740643" y="4094267"/>
                </a:cubicBezTo>
                <a:cubicBezTo>
                  <a:pt x="3732405" y="4091521"/>
                  <a:pt x="3724353" y="4088135"/>
                  <a:pt x="3715929" y="4086029"/>
                </a:cubicBezTo>
                <a:lnTo>
                  <a:pt x="3650026" y="4069553"/>
                </a:lnTo>
                <a:cubicBezTo>
                  <a:pt x="3639042" y="4064061"/>
                  <a:pt x="3628477" y="4057638"/>
                  <a:pt x="3617075" y="4053077"/>
                </a:cubicBezTo>
                <a:cubicBezTo>
                  <a:pt x="3600950" y="4046627"/>
                  <a:pt x="3567648" y="4036602"/>
                  <a:pt x="3567648" y="4036602"/>
                </a:cubicBezTo>
                <a:cubicBezTo>
                  <a:pt x="3559410" y="4031110"/>
                  <a:pt x="3552035" y="4024026"/>
                  <a:pt x="3542935" y="4020126"/>
                </a:cubicBezTo>
                <a:cubicBezTo>
                  <a:pt x="3460175" y="3984657"/>
                  <a:pt x="3571281" y="4050777"/>
                  <a:pt x="3460556" y="3995413"/>
                </a:cubicBezTo>
                <a:cubicBezTo>
                  <a:pt x="3449572" y="3989921"/>
                  <a:pt x="3439007" y="3983498"/>
                  <a:pt x="3427605" y="3978937"/>
                </a:cubicBezTo>
                <a:cubicBezTo>
                  <a:pt x="3411480" y="3972487"/>
                  <a:pt x="3392628" y="3972094"/>
                  <a:pt x="3378178" y="3962461"/>
                </a:cubicBezTo>
                <a:cubicBezTo>
                  <a:pt x="3369940" y="3956969"/>
                  <a:pt x="3362319" y="3950414"/>
                  <a:pt x="3353464" y="3945986"/>
                </a:cubicBezTo>
                <a:cubicBezTo>
                  <a:pt x="3339619" y="3939063"/>
                  <a:pt x="3309000" y="3933470"/>
                  <a:pt x="3295799" y="3929510"/>
                </a:cubicBezTo>
                <a:cubicBezTo>
                  <a:pt x="3295782" y="3929505"/>
                  <a:pt x="3234024" y="3908918"/>
                  <a:pt x="3221659" y="3904796"/>
                </a:cubicBezTo>
                <a:cubicBezTo>
                  <a:pt x="3213421" y="3902050"/>
                  <a:pt x="3205510" y="3897985"/>
                  <a:pt x="3196945" y="3896558"/>
                </a:cubicBezTo>
                <a:cubicBezTo>
                  <a:pt x="3180469" y="3893812"/>
                  <a:pt x="3163897" y="3891597"/>
                  <a:pt x="3147518" y="3888321"/>
                </a:cubicBezTo>
                <a:cubicBezTo>
                  <a:pt x="3116397" y="3882097"/>
                  <a:pt x="3096657" y="3874113"/>
                  <a:pt x="3065140" y="3863607"/>
                </a:cubicBezTo>
                <a:cubicBezTo>
                  <a:pt x="3056902" y="3860861"/>
                  <a:pt x="3048850" y="3857475"/>
                  <a:pt x="3040426" y="3855369"/>
                </a:cubicBezTo>
                <a:cubicBezTo>
                  <a:pt x="3029442" y="3852623"/>
                  <a:pt x="3018527" y="3849587"/>
                  <a:pt x="3007475" y="3847131"/>
                </a:cubicBezTo>
                <a:cubicBezTo>
                  <a:pt x="2993807" y="3844094"/>
                  <a:pt x="2979870" y="3842290"/>
                  <a:pt x="2966286" y="3838894"/>
                </a:cubicBezTo>
                <a:cubicBezTo>
                  <a:pt x="2902613" y="3822976"/>
                  <a:pt x="2991487" y="3837602"/>
                  <a:pt x="2900383" y="3822418"/>
                </a:cubicBezTo>
                <a:cubicBezTo>
                  <a:pt x="2881230" y="3819226"/>
                  <a:pt x="2861802" y="3817758"/>
                  <a:pt x="2842718" y="3814180"/>
                </a:cubicBezTo>
                <a:cubicBezTo>
                  <a:pt x="2841011" y="3813860"/>
                  <a:pt x="2755802" y="3795520"/>
                  <a:pt x="2735626" y="3789467"/>
                </a:cubicBezTo>
                <a:cubicBezTo>
                  <a:pt x="2718991" y="3784477"/>
                  <a:pt x="2701732" y="3780758"/>
                  <a:pt x="2686199" y="3772991"/>
                </a:cubicBezTo>
                <a:cubicBezTo>
                  <a:pt x="2675215" y="3767499"/>
                  <a:pt x="2663910" y="3762608"/>
                  <a:pt x="2653248" y="3756515"/>
                </a:cubicBezTo>
                <a:cubicBezTo>
                  <a:pt x="2644652" y="3751603"/>
                  <a:pt x="2637635" y="3743940"/>
                  <a:pt x="2628535" y="3740040"/>
                </a:cubicBezTo>
                <a:cubicBezTo>
                  <a:pt x="2618128" y="3735580"/>
                  <a:pt x="2606567" y="3734548"/>
                  <a:pt x="2595583" y="3731802"/>
                </a:cubicBezTo>
                <a:cubicBezTo>
                  <a:pt x="2533545" y="3690442"/>
                  <a:pt x="2612386" y="3739002"/>
                  <a:pt x="2537918" y="3707088"/>
                </a:cubicBezTo>
                <a:cubicBezTo>
                  <a:pt x="2528818" y="3703188"/>
                  <a:pt x="2522475" y="3694089"/>
                  <a:pt x="2513205" y="3690613"/>
                </a:cubicBezTo>
                <a:cubicBezTo>
                  <a:pt x="2500095" y="3685697"/>
                  <a:pt x="2485684" y="3685412"/>
                  <a:pt x="2472016" y="3682375"/>
                </a:cubicBezTo>
                <a:cubicBezTo>
                  <a:pt x="2460964" y="3679919"/>
                  <a:pt x="2449909" y="3677390"/>
                  <a:pt x="2439064" y="3674137"/>
                </a:cubicBezTo>
                <a:cubicBezTo>
                  <a:pt x="2422430" y="3669147"/>
                  <a:pt x="2404087" y="3667294"/>
                  <a:pt x="2389637" y="3657661"/>
                </a:cubicBezTo>
                <a:cubicBezTo>
                  <a:pt x="2357699" y="3636369"/>
                  <a:pt x="2374316" y="3644317"/>
                  <a:pt x="2340210" y="3632948"/>
                </a:cubicBezTo>
                <a:lnTo>
                  <a:pt x="2290783" y="3599996"/>
                </a:lnTo>
                <a:cubicBezTo>
                  <a:pt x="2282545" y="3594504"/>
                  <a:pt x="2275462" y="3586652"/>
                  <a:pt x="2266070" y="3583521"/>
                </a:cubicBezTo>
                <a:lnTo>
                  <a:pt x="2241356" y="3575283"/>
                </a:lnTo>
                <a:cubicBezTo>
                  <a:pt x="2233118" y="3569791"/>
                  <a:pt x="2225498" y="3563235"/>
                  <a:pt x="2216643" y="3558807"/>
                </a:cubicBezTo>
                <a:cubicBezTo>
                  <a:pt x="2208876" y="3554924"/>
                  <a:pt x="2199520" y="3554786"/>
                  <a:pt x="2191929" y="3550569"/>
                </a:cubicBezTo>
                <a:cubicBezTo>
                  <a:pt x="2111682" y="3505988"/>
                  <a:pt x="2173948" y="3525480"/>
                  <a:pt x="2109551" y="3509380"/>
                </a:cubicBezTo>
                <a:cubicBezTo>
                  <a:pt x="2101313" y="3503888"/>
                  <a:pt x="2092443" y="3499242"/>
                  <a:pt x="2084837" y="3492904"/>
                </a:cubicBezTo>
                <a:cubicBezTo>
                  <a:pt x="2075887" y="3485446"/>
                  <a:pt x="2069817" y="3474653"/>
                  <a:pt x="2060124" y="3468191"/>
                </a:cubicBezTo>
                <a:cubicBezTo>
                  <a:pt x="2052899" y="3463374"/>
                  <a:pt x="2043648" y="3462699"/>
                  <a:pt x="2035410" y="3459953"/>
                </a:cubicBezTo>
                <a:cubicBezTo>
                  <a:pt x="2018934" y="3448969"/>
                  <a:pt x="1999984" y="3441004"/>
                  <a:pt x="1985983" y="3427002"/>
                </a:cubicBezTo>
                <a:cubicBezTo>
                  <a:pt x="1977745" y="3418764"/>
                  <a:pt x="1971454" y="3407946"/>
                  <a:pt x="1961270" y="3402288"/>
                </a:cubicBezTo>
                <a:cubicBezTo>
                  <a:pt x="1946089" y="3393854"/>
                  <a:pt x="1911843" y="3385813"/>
                  <a:pt x="1911843" y="3385813"/>
                </a:cubicBezTo>
                <a:cubicBezTo>
                  <a:pt x="1895367" y="3374829"/>
                  <a:pt x="1881833" y="3356744"/>
                  <a:pt x="1862416" y="3352861"/>
                </a:cubicBezTo>
                <a:cubicBezTo>
                  <a:pt x="1848686" y="3350115"/>
                  <a:pt x="1834735" y="3348307"/>
                  <a:pt x="1821226" y="3344623"/>
                </a:cubicBezTo>
                <a:cubicBezTo>
                  <a:pt x="1804471" y="3340054"/>
                  <a:pt x="1788647" y="3332360"/>
                  <a:pt x="1771799" y="3328148"/>
                </a:cubicBezTo>
                <a:lnTo>
                  <a:pt x="1738848" y="3319910"/>
                </a:lnTo>
                <a:cubicBezTo>
                  <a:pt x="1730610" y="3314418"/>
                  <a:pt x="1723740" y="3305835"/>
                  <a:pt x="1714135" y="3303434"/>
                </a:cubicBezTo>
                <a:cubicBezTo>
                  <a:pt x="1690012" y="3297403"/>
                  <a:pt x="1664668" y="3298280"/>
                  <a:pt x="1639994" y="3295196"/>
                </a:cubicBezTo>
                <a:cubicBezTo>
                  <a:pt x="1620727" y="3292788"/>
                  <a:pt x="1601551" y="3289704"/>
                  <a:pt x="1582329" y="3286958"/>
                </a:cubicBezTo>
                <a:lnTo>
                  <a:pt x="1532902" y="3270483"/>
                </a:lnTo>
                <a:lnTo>
                  <a:pt x="1508189" y="3262245"/>
                </a:lnTo>
                <a:lnTo>
                  <a:pt x="1458762" y="3188104"/>
                </a:lnTo>
                <a:cubicBezTo>
                  <a:pt x="1443900" y="3165811"/>
                  <a:pt x="1436262" y="3156571"/>
                  <a:pt x="1425810" y="3130440"/>
                </a:cubicBezTo>
                <a:cubicBezTo>
                  <a:pt x="1419360" y="3114315"/>
                  <a:pt x="1414827" y="3097489"/>
                  <a:pt x="1409335" y="3081013"/>
                </a:cubicBezTo>
                <a:lnTo>
                  <a:pt x="1401097" y="3056299"/>
                </a:lnTo>
                <a:cubicBezTo>
                  <a:pt x="1398351" y="3048061"/>
                  <a:pt x="1394965" y="3040010"/>
                  <a:pt x="1392859" y="3031586"/>
                </a:cubicBezTo>
                <a:cubicBezTo>
                  <a:pt x="1374277" y="2957259"/>
                  <a:pt x="1383544" y="2987165"/>
                  <a:pt x="1368145" y="2940969"/>
                </a:cubicBezTo>
                <a:cubicBezTo>
                  <a:pt x="1365399" y="2844861"/>
                  <a:pt x="1364374" y="2748688"/>
                  <a:pt x="1359907" y="2652645"/>
                </a:cubicBezTo>
                <a:cubicBezTo>
                  <a:pt x="1356475" y="2578860"/>
                  <a:pt x="1351874" y="2604649"/>
                  <a:pt x="1343432" y="2545553"/>
                </a:cubicBezTo>
                <a:cubicBezTo>
                  <a:pt x="1339915" y="2520937"/>
                  <a:pt x="1338480" y="2496060"/>
                  <a:pt x="1335194" y="2471413"/>
                </a:cubicBezTo>
                <a:cubicBezTo>
                  <a:pt x="1333096" y="2455676"/>
                  <a:pt x="1323155" y="2398544"/>
                  <a:pt x="1318718" y="2380796"/>
                </a:cubicBezTo>
                <a:cubicBezTo>
                  <a:pt x="1316612" y="2372372"/>
                  <a:pt x="1312586" y="2364507"/>
                  <a:pt x="1310480" y="2356083"/>
                </a:cubicBezTo>
                <a:cubicBezTo>
                  <a:pt x="1287192" y="2262928"/>
                  <a:pt x="1321115" y="2371510"/>
                  <a:pt x="1285767" y="2265467"/>
                </a:cubicBezTo>
                <a:cubicBezTo>
                  <a:pt x="1283021" y="2257229"/>
                  <a:pt x="1279635" y="2249177"/>
                  <a:pt x="1277529" y="2240753"/>
                </a:cubicBezTo>
                <a:cubicBezTo>
                  <a:pt x="1274783" y="2229769"/>
                  <a:pt x="1273751" y="2218208"/>
                  <a:pt x="1269291" y="2207802"/>
                </a:cubicBezTo>
                <a:cubicBezTo>
                  <a:pt x="1265391" y="2198702"/>
                  <a:pt x="1257244" y="2191943"/>
                  <a:pt x="1252816" y="2183088"/>
                </a:cubicBezTo>
                <a:cubicBezTo>
                  <a:pt x="1248933" y="2175321"/>
                  <a:pt x="1250002" y="2165155"/>
                  <a:pt x="1244578" y="2158375"/>
                </a:cubicBezTo>
                <a:cubicBezTo>
                  <a:pt x="1238393" y="2150644"/>
                  <a:pt x="1228102" y="2147391"/>
                  <a:pt x="1219864" y="2141899"/>
                </a:cubicBezTo>
                <a:cubicBezTo>
                  <a:pt x="1217118" y="2133661"/>
                  <a:pt x="1215843" y="2124777"/>
                  <a:pt x="1211626" y="2117186"/>
                </a:cubicBezTo>
                <a:cubicBezTo>
                  <a:pt x="1197135" y="2091102"/>
                  <a:pt x="1172476" y="2059492"/>
                  <a:pt x="1153962" y="2034807"/>
                </a:cubicBezTo>
                <a:cubicBezTo>
                  <a:pt x="1139462" y="1991307"/>
                  <a:pt x="1150542" y="2017322"/>
                  <a:pt x="1112772" y="1960667"/>
                </a:cubicBezTo>
                <a:cubicBezTo>
                  <a:pt x="1107280" y="1952429"/>
                  <a:pt x="1099428" y="1945346"/>
                  <a:pt x="1096297" y="1935953"/>
                </a:cubicBezTo>
                <a:cubicBezTo>
                  <a:pt x="1075591" y="1873837"/>
                  <a:pt x="1103522" y="1950403"/>
                  <a:pt x="1071583" y="1886526"/>
                </a:cubicBezTo>
                <a:cubicBezTo>
                  <a:pt x="1064999" y="1873357"/>
                  <a:pt x="1058626" y="1841179"/>
                  <a:pt x="1055107" y="1828861"/>
                </a:cubicBezTo>
                <a:cubicBezTo>
                  <a:pt x="1052722" y="1820512"/>
                  <a:pt x="1049616" y="1812386"/>
                  <a:pt x="1046870" y="1804148"/>
                </a:cubicBezTo>
                <a:cubicBezTo>
                  <a:pt x="1049616" y="1762959"/>
                  <a:pt x="1048321" y="1721299"/>
                  <a:pt x="1055107" y="1680580"/>
                </a:cubicBezTo>
                <a:cubicBezTo>
                  <a:pt x="1056735" y="1670814"/>
                  <a:pt x="1067562" y="1664914"/>
                  <a:pt x="1071583" y="1655867"/>
                </a:cubicBezTo>
                <a:cubicBezTo>
                  <a:pt x="1110799" y="1567634"/>
                  <a:pt x="1067247" y="1637658"/>
                  <a:pt x="1104535" y="1581726"/>
                </a:cubicBezTo>
                <a:cubicBezTo>
                  <a:pt x="1107281" y="1573488"/>
                  <a:pt x="1108555" y="1564603"/>
                  <a:pt x="1112772" y="1557013"/>
                </a:cubicBezTo>
                <a:cubicBezTo>
                  <a:pt x="1122388" y="1539703"/>
                  <a:pt x="1134740" y="1524062"/>
                  <a:pt x="1145724" y="1507586"/>
                </a:cubicBezTo>
                <a:lnTo>
                  <a:pt x="1162199" y="1482872"/>
                </a:lnTo>
                <a:cubicBezTo>
                  <a:pt x="1167691" y="1474634"/>
                  <a:pt x="1175544" y="1467551"/>
                  <a:pt x="1178675" y="1458158"/>
                </a:cubicBezTo>
                <a:cubicBezTo>
                  <a:pt x="1187781" y="1430840"/>
                  <a:pt x="1241832" y="1434817"/>
                  <a:pt x="1236340" y="1416969"/>
                </a:cubicBezTo>
                <a:close/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7417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4F2C031-0917-23E6-110A-B3518DD49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2000"/>
            <a:ext cx="7886700" cy="838200"/>
          </a:xfrm>
        </p:spPr>
        <p:txBody>
          <a:bodyPr>
            <a:normAutofit/>
          </a:bodyPr>
          <a:lstStyle/>
          <a:p>
            <a:r>
              <a:rPr lang="nl-NL" sz="3200" dirty="0" smtClean="0">
                <a:solidFill>
                  <a:srgbClr val="0070C0"/>
                </a:solidFill>
              </a:rPr>
              <a:t>Kernpunt 2: Mobiliteitstransitie</a:t>
            </a:r>
            <a:endParaRPr lang="nl-NL" sz="3200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CD2C3498-7355-353C-3A2E-53AA8B16D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00200"/>
            <a:ext cx="7962900" cy="43042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Zet als gemeente vol in op de </a:t>
            </a:r>
            <a:r>
              <a:rPr lang="nl-NL" sz="2400" dirty="0" smtClean="0"/>
              <a:t>mobiliteitstransitie </a:t>
            </a:r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 smtClean="0"/>
              <a:t>Maak </a:t>
            </a:r>
            <a:r>
              <a:rPr lang="nl-NL" sz="2400" dirty="0"/>
              <a:t>lopen, fietsen en gebruik van het OV de meest logische keuze </a:t>
            </a:r>
            <a:r>
              <a:rPr lang="nl-NL" sz="2400" dirty="0" smtClean="0"/>
              <a:t>om van </a:t>
            </a:r>
            <a:r>
              <a:rPr lang="nl-NL" sz="2400" dirty="0"/>
              <a:t>A naar B te gaan </a:t>
            </a:r>
            <a:r>
              <a:rPr lang="nl-NL" sz="2400" dirty="0" smtClean="0"/>
              <a:t>door:</a:t>
            </a:r>
          </a:p>
          <a:p>
            <a:pPr>
              <a:buFontTx/>
              <a:buChar char="-"/>
            </a:pPr>
            <a:r>
              <a:rPr lang="nl-NL" sz="2000" dirty="0" smtClean="0"/>
              <a:t>snelle</a:t>
            </a:r>
            <a:r>
              <a:rPr lang="nl-NL" sz="2000" dirty="0"/>
              <a:t>, comfortabele en veilige </a:t>
            </a:r>
            <a:r>
              <a:rPr lang="nl-NL" sz="2000" dirty="0" smtClean="0"/>
              <a:t>verbindingen</a:t>
            </a:r>
          </a:p>
          <a:p>
            <a:pPr>
              <a:buFontTx/>
              <a:buChar char="-"/>
            </a:pPr>
            <a:r>
              <a:rPr lang="nl-NL" sz="2000" dirty="0" smtClean="0"/>
              <a:t>kwalitatief </a:t>
            </a:r>
            <a:r>
              <a:rPr lang="nl-NL" sz="2000" dirty="0"/>
              <a:t>hoogwaardige voorzieningen </a:t>
            </a:r>
            <a:r>
              <a:rPr lang="nl-NL" sz="2000" dirty="0" smtClean="0"/>
              <a:t>zoals haltes </a:t>
            </a:r>
            <a:r>
              <a:rPr lang="nl-NL" sz="2000" dirty="0"/>
              <a:t>en fietsenstallingen.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Picture 6" descr="Rotterdam 20 -25 jaar Mobiliteitstransitie">
            <a:extLst>
              <a:ext uri="{FF2B5EF4-FFF2-40B4-BE49-F238E27FC236}">
                <a16:creationId xmlns="" xmlns:a16="http://schemas.microsoft.com/office/drawing/2014/main" id="{0B3CEC49-EBB2-C444-8564-CD8644B33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057400"/>
            <a:ext cx="5334000" cy="2160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0104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4F2C031-0917-23E6-110A-B3518DD49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38200"/>
            <a:ext cx="8001000" cy="854074"/>
          </a:xfrm>
        </p:spPr>
        <p:txBody>
          <a:bodyPr>
            <a:noAutofit/>
          </a:bodyPr>
          <a:lstStyle/>
          <a:p>
            <a:r>
              <a:rPr lang="nl-NL" sz="3200" dirty="0" smtClean="0">
                <a:solidFill>
                  <a:srgbClr val="0070C0"/>
                </a:solidFill>
              </a:rPr>
              <a:t>Kernpunt 3: Onnodig autoverkeer ontmoedigen</a:t>
            </a:r>
            <a:endParaRPr lang="nl-NL" sz="3200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CD2C3498-7355-353C-3A2E-53AA8B16D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81199"/>
            <a:ext cx="7886700" cy="39232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Een specifiek probleem van het centrumgebied is het autoverkeer dat daar niet hoeft te </a:t>
            </a:r>
            <a:r>
              <a:rPr lang="nl-NL" sz="2000" dirty="0" smtClean="0"/>
              <a:t>zijn </a:t>
            </a:r>
          </a:p>
          <a:p>
            <a:pPr marL="0" indent="0">
              <a:buNone/>
            </a:pPr>
            <a:endParaRPr lang="nl-NL" sz="2000" dirty="0" smtClean="0"/>
          </a:p>
          <a:p>
            <a:pPr marL="0" indent="0">
              <a:buNone/>
            </a:pPr>
            <a:r>
              <a:rPr lang="nl-NL" sz="2000" dirty="0" smtClean="0"/>
              <a:t>Om </a:t>
            </a:r>
            <a:r>
              <a:rPr lang="nl-NL" sz="2000" dirty="0"/>
              <a:t>dit te ontmoedigen </a:t>
            </a:r>
            <a:r>
              <a:rPr lang="nl-NL" sz="2000" dirty="0" smtClean="0"/>
              <a:t>gaat de </a:t>
            </a:r>
            <a:r>
              <a:rPr lang="nl-NL" sz="2000" dirty="0"/>
              <a:t>snelheid op </a:t>
            </a:r>
            <a:r>
              <a:rPr lang="nl-NL" sz="2000" dirty="0" smtClean="0"/>
              <a:t>wegen </a:t>
            </a:r>
            <a:r>
              <a:rPr lang="nl-NL" sz="2000" dirty="0"/>
              <a:t>in het centrumgebied (de singels, de Kanaal- en Bierkade, etc.) naar 30 km/uur met </a:t>
            </a:r>
            <a:r>
              <a:rPr lang="nl-NL" sz="2000" dirty="0" smtClean="0"/>
              <a:t>een bijpassende </a:t>
            </a:r>
            <a:r>
              <a:rPr lang="nl-NL" sz="2000" dirty="0"/>
              <a:t>weginrichting gericht op </a:t>
            </a:r>
            <a:r>
              <a:rPr lang="nl-NL" sz="2000" dirty="0" smtClean="0"/>
              <a:t>verblijven </a:t>
            </a:r>
          </a:p>
          <a:p>
            <a:pPr marL="0" indent="0">
              <a:buNone/>
            </a:pPr>
            <a:endParaRPr lang="nl-NL" sz="2000" dirty="0" smtClean="0"/>
          </a:p>
          <a:p>
            <a:pPr marL="0" indent="0">
              <a:buNone/>
            </a:pPr>
            <a:r>
              <a:rPr lang="nl-NL" sz="2000" dirty="0" smtClean="0"/>
              <a:t>We </a:t>
            </a:r>
            <a:r>
              <a:rPr lang="nl-NL" sz="2000" dirty="0"/>
              <a:t>stimuleren hiermee het gebruik van de buitenring om Alkmaar </a:t>
            </a:r>
            <a:r>
              <a:rPr lang="nl-NL" sz="2000" dirty="0" smtClean="0"/>
              <a:t>en halen </a:t>
            </a:r>
            <a:r>
              <a:rPr lang="nl-NL" sz="2000" dirty="0"/>
              <a:t>onnodig verkeer uit het </a:t>
            </a:r>
            <a:r>
              <a:rPr lang="nl-NL" sz="2000" dirty="0" smtClean="0"/>
              <a:t>centrumgebied</a:t>
            </a:r>
            <a:endParaRPr lang="nl-NL" sz="2000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767196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4F2C031-0917-23E6-110A-B3518DD49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38200"/>
            <a:ext cx="8194589" cy="685800"/>
          </a:xfrm>
        </p:spPr>
        <p:txBody>
          <a:bodyPr>
            <a:normAutofit/>
          </a:bodyPr>
          <a:lstStyle/>
          <a:p>
            <a:r>
              <a:rPr dirty="0" lang="nl-NL" smtClean="0" sz="3200">
                <a:solidFill>
                  <a:srgbClr val="0070C0"/>
                </a:solidFill>
              </a:rPr>
              <a:t>Onnodig verkeer in het centrumgebied</a:t>
            </a:r>
            <a:endParaRPr dirty="0" lang="nl-NL" sz="320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CD2C3498-7355-353C-3A2E-53AA8B16D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1524000"/>
            <a:ext cx="8270789" cy="4495800"/>
          </a:xfrm>
        </p:spPr>
        <p:txBody>
          <a:bodyPr>
            <a:normAutofit/>
          </a:bodyPr>
          <a:lstStyle/>
          <a:p>
            <a:pPr indent="0" marL="0">
              <a:buNone/>
            </a:pPr>
            <a:r>
              <a:rPr dirty="0" lang="nl-NL" smtClean="0" sz="2000"/>
              <a:t>Bestaand beleid voor sluipverkeer (*)</a:t>
            </a:r>
            <a:endParaRPr dirty="0" lang="nl-NL" sz="2000"/>
          </a:p>
          <a:p>
            <a:pPr>
              <a:buFontTx/>
              <a:buChar char="-"/>
            </a:pPr>
            <a:r>
              <a:rPr dirty="0" lang="nl-NL" smtClean="0" sz="1600"/>
              <a:t>De </a:t>
            </a:r>
            <a:r>
              <a:rPr dirty="0" lang="nl-NL" sz="1600"/>
              <a:t>binnenring is bedoeld voor </a:t>
            </a:r>
            <a:r>
              <a:rPr dirty="0" lang="nl-NL" smtClean="0" sz="1600"/>
              <a:t>bestemmingsverkeer</a:t>
            </a:r>
          </a:p>
          <a:p>
            <a:pPr>
              <a:buFontTx/>
              <a:buChar char="-"/>
            </a:pPr>
            <a:r>
              <a:rPr dirty="0" lang="nl-NL" smtClean="0" sz="1600"/>
              <a:t>Voorkomen van sluipverkeer </a:t>
            </a:r>
            <a:r>
              <a:rPr dirty="0" lang="nl-NL" sz="1600"/>
              <a:t>over singels.  </a:t>
            </a:r>
          </a:p>
          <a:p>
            <a:pPr>
              <a:buFontTx/>
              <a:buChar char="-"/>
            </a:pPr>
            <a:r>
              <a:rPr dirty="0" lang="nl-NL" smtClean="0" sz="1600"/>
              <a:t>Meten van sluipverkeer </a:t>
            </a:r>
            <a:r>
              <a:rPr dirty="0" lang="nl-NL" sz="1600"/>
              <a:t>over </a:t>
            </a:r>
            <a:r>
              <a:rPr dirty="0" lang="nl-NL" smtClean="0" sz="1600"/>
              <a:t>binnenstad-cordon is				          deel van de monitoring</a:t>
            </a:r>
          </a:p>
          <a:p>
            <a:pPr indent="0" marL="0">
              <a:buNone/>
            </a:pPr>
            <a:r>
              <a:rPr dirty="0" lang="nl-NL" smtClean="0" sz="1600">
                <a:solidFill>
                  <a:srgbClr val="FF0000"/>
                </a:solidFill>
              </a:rPr>
              <a:t>Nog geen resultaten van dit beleid gezien </a:t>
            </a:r>
          </a:p>
          <a:p>
            <a:pPr>
              <a:buFontTx/>
              <a:buChar char="-"/>
            </a:pPr>
            <a:endParaRPr dirty="0" lang="nl-NL" smtClean="0" sz="1600"/>
          </a:p>
          <a:p>
            <a:pPr indent="0" marL="0">
              <a:buNone/>
            </a:pPr>
            <a:r>
              <a:rPr dirty="0" lang="nl-NL" smtClean="0" sz="2000"/>
              <a:t>ANIMO indicatie van de hoeveelheid sluipverkeer</a:t>
            </a:r>
            <a:endParaRPr dirty="0" lang="nl-NL" sz="2000"/>
          </a:p>
          <a:p>
            <a:pPr>
              <a:buFontTx/>
              <a:buChar char="-"/>
            </a:pPr>
            <a:r>
              <a:rPr dirty="0" lang="nl-NL" smtClean="0" sz="1600"/>
              <a:t>Bewoners, werkers en bezoekers centrumgebied: </a:t>
            </a:r>
            <a:r>
              <a:rPr dirty="0" lang="nl-NL" smtClean="0" sz="1600">
                <a:solidFill>
                  <a:schemeClr val="accent5">
                    <a:lumMod val="75000"/>
                  </a:schemeClr>
                </a:solidFill>
              </a:rPr>
              <a:t>40.000 ritten </a:t>
            </a:r>
            <a:r>
              <a:rPr dirty="0" lang="nl-NL" smtClean="0" sz="1600"/>
              <a:t>van/naar centrumgebied</a:t>
            </a:r>
          </a:p>
          <a:p>
            <a:pPr>
              <a:buFontTx/>
              <a:buChar char="-"/>
            </a:pPr>
            <a:r>
              <a:rPr dirty="0" lang="nl-NL" smtClean="0" sz="1600"/>
              <a:t>T</a:t>
            </a:r>
            <a:r>
              <a:rPr dirty="0" lang="nl-NL" smtClean="0" sz="1600">
                <a:solidFill>
                  <a:prstClr val="black"/>
                </a:solidFill>
              </a:rPr>
              <a:t>otaal autoverkeer op 7 radialen van/naar centrumgebied: </a:t>
            </a:r>
            <a:r>
              <a:rPr dirty="0" lang="nl-NL" smtClean="0" sz="1600">
                <a:solidFill>
                  <a:schemeClr val="accent5">
                    <a:lumMod val="75000"/>
                  </a:schemeClr>
                </a:solidFill>
              </a:rPr>
              <a:t>80.000 ritten </a:t>
            </a:r>
            <a:r>
              <a:rPr dirty="0" lang="nl-NL" smtClean="0" sz="1600"/>
              <a:t>(huidig)</a:t>
            </a:r>
          </a:p>
          <a:p>
            <a:pPr indent="0" lvl="0" marL="0">
              <a:buNone/>
            </a:pPr>
            <a:r>
              <a:rPr dirty="0" lang="nl-NL" smtClean="0" sz="1600">
                <a:solidFill>
                  <a:srgbClr val="FF0000"/>
                </a:solidFill>
              </a:rPr>
              <a:t>Tot helft verkeer van/naar centrumgebied lijkt onnodig, hoeft niet over singels of Bierkade</a:t>
            </a:r>
          </a:p>
          <a:p>
            <a:pPr indent="0" lvl="0" marL="0">
              <a:buNone/>
            </a:pPr>
            <a:endParaRPr dirty="0" lang="nl-NL" smtClean="0" sz="1400"/>
          </a:p>
          <a:p>
            <a:pPr indent="0" lvl="0" marL="0">
              <a:buNone/>
            </a:pPr>
            <a:r>
              <a:rPr dirty="0" lang="nl-NL" smtClean="0" sz="1400"/>
              <a:t>(*) </a:t>
            </a:r>
            <a:r>
              <a:rPr dirty="0" lang="nl-NL" sz="1400"/>
              <a:t>Visie Mobiliteit en bereikbaarheid </a:t>
            </a:r>
            <a:r>
              <a:rPr dirty="0" lang="nl-NL" smtClean="0" sz="1400"/>
              <a:t>2017-2027 van College B&amp;W (VVD, OPA, CDA en D66)</a:t>
            </a:r>
            <a:endParaRPr dirty="0" lang="nl-NL" sz="140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27C381DF-8B18-B452-402D-14A0334E96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 b="89" l="159" r="157" t="171"/>
          <a:stretch/>
        </p:blipFill>
        <p:spPr>
          <a:xfrm>
            <a:off x="5410200" y="1371600"/>
            <a:ext cx="3733800" cy="2514600"/>
          </a:xfrm>
          <a:prstGeom prst="rect">
            <a:avLst/>
          </a:prstGeom>
        </p:spPr>
      </p:pic>
      <p:sp>
        <p:nvSpPr>
          <p:cNvPr id="5" name="Vrije vorm: vorm 7">
            <a:extLst>
              <a:ext uri="{FF2B5EF4-FFF2-40B4-BE49-F238E27FC236}">
                <a16:creationId xmlns:a16="http://schemas.microsoft.com/office/drawing/2014/main" xmlns="" id="{FA041A19-42D0-E83B-9BF6-1DD83723603F}"/>
              </a:ext>
            </a:extLst>
          </p:cNvPr>
          <p:cNvSpPr/>
          <p:nvPr/>
        </p:nvSpPr>
        <p:spPr>
          <a:xfrm rot="20880787">
            <a:off x="6547519" y="2300735"/>
            <a:ext cx="1234815" cy="808729"/>
          </a:xfrm>
          <a:custGeom>
            <a:avLst/>
            <a:gdLst>
              <a:gd fmla="*/ 197781 w 877050" name="connsiteX0"/>
              <a:gd fmla="*/ 553749 h 824123" name="connsiteY0"/>
              <a:gd fmla="*/ 294301 w 877050" name="connsiteX1"/>
              <a:gd fmla="*/ 624869 h 824123" name="connsiteY1"/>
              <a:gd fmla="*/ 482261 w 877050" name="connsiteX2"/>
              <a:gd fmla="*/ 721389 h 824123" name="connsiteY2"/>
              <a:gd fmla="*/ 543221 w 877050" name="connsiteX3"/>
              <a:gd fmla="*/ 817909 h 824123" name="connsiteY3"/>
              <a:gd fmla="*/ 807381 w 877050" name="connsiteX4"/>
              <a:gd fmla="*/ 533429 h 824123" name="connsiteY4"/>
              <a:gd fmla="*/ 848021 w 877050" name="connsiteX5"/>
              <a:gd fmla="*/ 472469 h 824123" name="connsiteY5"/>
              <a:gd fmla="*/ 873421 w 877050" name="connsiteX6"/>
              <a:gd fmla="*/ 345469 h 824123" name="connsiteY6"/>
              <a:gd fmla="*/ 766741 w 877050" name="connsiteX7"/>
              <a:gd fmla="*/ 142269 h 824123" name="connsiteY7"/>
              <a:gd fmla="*/ 670221 w 877050" name="connsiteX8"/>
              <a:gd fmla="*/ 35589 h 824123" name="connsiteY8"/>
              <a:gd fmla="*/ 482261 w 877050" name="connsiteX9"/>
              <a:gd fmla="*/ 29 h 824123" name="connsiteY9"/>
              <a:gd fmla="*/ 436541 w 877050" name="connsiteX10"/>
              <a:gd fmla="*/ 30509 h 824123" name="connsiteY10"/>
              <a:gd fmla="*/ 202861 w 877050" name="connsiteX11"/>
              <a:gd fmla="*/ 81309 h 824123" name="connsiteY11"/>
              <a:gd fmla="*/ 111421 w 877050" name="connsiteX12"/>
              <a:gd fmla="*/ 147349 h 824123" name="connsiteY12"/>
              <a:gd fmla="*/ 9821 w 877050" name="connsiteX13"/>
              <a:gd fmla="*/ 320069 h 824123" name="connsiteY13"/>
              <a:gd fmla="*/ 14901 w 877050" name="connsiteX14"/>
              <a:gd fmla="*/ 401349 h 824123" name="connsiteY14"/>
              <a:gd fmla="*/ 106341 w 877050" name="connsiteX15"/>
              <a:gd fmla="*/ 518189 h 824123" name="connsiteY15"/>
              <a:gd fmla="*/ 197781 w 877050" name="connsiteX16"/>
              <a:gd fmla="*/ 553749 h 824123" name="connsiteY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b="b" l="l" r="r" t="t"/>
            <a:pathLst>
              <a:path h="824123" w="877050">
                <a:moveTo>
                  <a:pt x="197781" y="553749"/>
                </a:moveTo>
                <a:cubicBezTo>
                  <a:pt x="229108" y="571529"/>
                  <a:pt x="246888" y="596929"/>
                  <a:pt x="294301" y="624869"/>
                </a:cubicBezTo>
                <a:cubicBezTo>
                  <a:pt x="341714" y="652809"/>
                  <a:pt x="440774" y="689216"/>
                  <a:pt x="482261" y="721389"/>
                </a:cubicBezTo>
                <a:cubicBezTo>
                  <a:pt x="523748" y="753562"/>
                  <a:pt x="489034" y="849236"/>
                  <a:pt x="543221" y="817909"/>
                </a:cubicBezTo>
                <a:cubicBezTo>
                  <a:pt x="597408" y="786582"/>
                  <a:pt x="756581" y="591002"/>
                  <a:pt x="807381" y="533429"/>
                </a:cubicBezTo>
                <a:cubicBezTo>
                  <a:pt x="858181" y="475856"/>
                  <a:pt x="837014" y="503796"/>
                  <a:pt x="848021" y="472469"/>
                </a:cubicBezTo>
                <a:cubicBezTo>
                  <a:pt x="859028" y="441142"/>
                  <a:pt x="886968" y="400502"/>
                  <a:pt x="873421" y="345469"/>
                </a:cubicBezTo>
                <a:cubicBezTo>
                  <a:pt x="859874" y="290436"/>
                  <a:pt x="800608" y="193916"/>
                  <a:pt x="766741" y="142269"/>
                </a:cubicBezTo>
                <a:cubicBezTo>
                  <a:pt x="732874" y="90622"/>
                  <a:pt x="717634" y="59296"/>
                  <a:pt x="670221" y="35589"/>
                </a:cubicBezTo>
                <a:cubicBezTo>
                  <a:pt x="622808" y="11882"/>
                  <a:pt x="521208" y="876"/>
                  <a:pt x="482261" y="29"/>
                </a:cubicBezTo>
                <a:cubicBezTo>
                  <a:pt x="443314" y="-818"/>
                  <a:pt x="483108" y="16962"/>
                  <a:pt x="436541" y="30509"/>
                </a:cubicBezTo>
                <a:cubicBezTo>
                  <a:pt x="389974" y="44056"/>
                  <a:pt x="257048" y="61836"/>
                  <a:pt x="202861" y="81309"/>
                </a:cubicBezTo>
                <a:cubicBezTo>
                  <a:pt x="148674" y="100782"/>
                  <a:pt x="143594" y="107556"/>
                  <a:pt x="111421" y="147349"/>
                </a:cubicBezTo>
                <a:cubicBezTo>
                  <a:pt x="79248" y="187142"/>
                  <a:pt x="25908" y="277736"/>
                  <a:pt x="9821" y="320069"/>
                </a:cubicBezTo>
                <a:cubicBezTo>
                  <a:pt x="-6266" y="362402"/>
                  <a:pt x="-1186" y="368329"/>
                  <a:pt x="14901" y="401349"/>
                </a:cubicBezTo>
                <a:cubicBezTo>
                  <a:pt x="30988" y="434369"/>
                  <a:pt x="78401" y="492789"/>
                  <a:pt x="106341" y="518189"/>
                </a:cubicBezTo>
                <a:cubicBezTo>
                  <a:pt x="134281" y="543589"/>
                  <a:pt x="166454" y="535969"/>
                  <a:pt x="197781" y="553749"/>
                </a:cubicBezTo>
                <a:close/>
              </a:path>
            </a:pathLst>
          </a:custGeom>
          <a:noFill/>
          <a:ln w="38100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nl-NL" sz="675"/>
          </a:p>
        </p:txBody>
      </p:sp>
    </p:spTree>
    <p:extLst>
      <p:ext uri="{BB962C8B-B14F-4D97-AF65-F5344CB8AC3E}">
        <p14:creationId xmlns:p14="http://schemas.microsoft.com/office/powerpoint/2010/main" val="2687735465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id="21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>
                      <p:stCondLst>
                        <p:cond delay="indefinite"/>
                      </p:stCondLst>
                      <p:childTnLst>
                        <p:par>
                          <p:cTn fill="hold" id="32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>
                      <p:stCondLst>
                        <p:cond delay="indefinite"/>
                      </p:stCondLst>
                      <p:childTnLst>
                        <p:par>
                          <p:cTn fill="hold" id="36">
                            <p:stCondLst>
                              <p:cond delay="0"/>
                            </p:stCondLst>
                            <p:childTnLst>
                              <p:par>
                                <p:cTn fill="hold" id="37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>
                      <p:stCondLst>
                        <p:cond delay="indefinite"/>
                      </p:stCondLst>
                      <p:childTnLst>
                        <p:par>
                          <p:cTn fill="hold" id="40">
                            <p:stCondLst>
                              <p:cond delay="0"/>
                            </p:stCondLst>
                            <p:childTnLst>
                              <p:par>
                                <p:cTn fill="hold" id="41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4F2C031-0917-23E6-110A-B3518DD49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346989" cy="762000"/>
          </a:xfrm>
        </p:spPr>
        <p:txBody>
          <a:bodyPr>
            <a:normAutofit/>
          </a:bodyPr>
          <a:lstStyle/>
          <a:p>
            <a:r>
              <a:rPr lang="nl-NL" sz="2800" dirty="0" smtClean="0">
                <a:solidFill>
                  <a:srgbClr val="0070C0"/>
                </a:solidFill>
              </a:rPr>
              <a:t>Voorbeelden </a:t>
            </a:r>
            <a:r>
              <a:rPr lang="nl-NL" sz="2800" dirty="0" smtClean="0">
                <a:solidFill>
                  <a:srgbClr val="0070C0"/>
                </a:solidFill>
              </a:rPr>
              <a:t>van sluipverkeer </a:t>
            </a:r>
            <a:r>
              <a:rPr lang="nl-NL" sz="2800" dirty="0" smtClean="0">
                <a:solidFill>
                  <a:srgbClr val="0070C0"/>
                </a:solidFill>
              </a:rPr>
              <a:t>en alternatief</a:t>
            </a:r>
            <a:endParaRPr lang="nl-NL" sz="2800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CD2C3498-7355-353C-3A2E-53AA8B16D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06378"/>
            <a:ext cx="7886700" cy="4304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 smtClean="0"/>
              <a:t>Vanuit richting Amsterdam naar wijk Huiswaard</a:t>
            </a:r>
          </a:p>
          <a:p>
            <a:pPr>
              <a:buFontTx/>
              <a:buChar char="-"/>
            </a:pPr>
            <a:r>
              <a:rPr lang="nl-NL" sz="1600" dirty="0" smtClean="0"/>
              <a:t>Via </a:t>
            </a:r>
            <a:r>
              <a:rPr lang="nl-NL" sz="1600" dirty="0" err="1" smtClean="0"/>
              <a:t>Kennemerstraatweg</a:t>
            </a:r>
            <a:r>
              <a:rPr lang="nl-NL" sz="1600" dirty="0" smtClean="0"/>
              <a:t>, </a:t>
            </a:r>
            <a:r>
              <a:rPr lang="nl-NL" sz="1600" dirty="0" err="1" smtClean="0">
                <a:solidFill>
                  <a:srgbClr val="C00000"/>
                </a:solidFill>
              </a:rPr>
              <a:t>Geestersingel</a:t>
            </a:r>
            <a:r>
              <a:rPr lang="nl-NL" sz="1600" dirty="0" smtClean="0"/>
              <a:t>, over </a:t>
            </a:r>
            <a:r>
              <a:rPr lang="nl-NL" sz="1600" dirty="0" err="1" smtClean="0"/>
              <a:t>Tesselse</a:t>
            </a:r>
            <a:r>
              <a:rPr lang="nl-NL" sz="1600" dirty="0" smtClean="0"/>
              <a:t> brug en Noorderkade</a:t>
            </a:r>
          </a:p>
          <a:p>
            <a:pPr>
              <a:buFontTx/>
              <a:buChar char="-"/>
            </a:pPr>
            <a:r>
              <a:rPr lang="nl-NL" sz="1600" dirty="0" smtClean="0"/>
              <a:t>Alternatief: over de </a:t>
            </a:r>
            <a:r>
              <a:rPr lang="nl-NL" sz="1600" dirty="0" err="1" smtClean="0"/>
              <a:t>Heiloor</a:t>
            </a:r>
            <a:r>
              <a:rPr lang="nl-NL" sz="1600" dirty="0" smtClean="0"/>
              <a:t> Tolweg, MLK-laan(N9) en </a:t>
            </a:r>
            <a:r>
              <a:rPr lang="nl-NL" sz="1600" dirty="0" err="1" smtClean="0"/>
              <a:t>Huiswaarderweg</a:t>
            </a:r>
            <a:r>
              <a:rPr lang="nl-NL" sz="1600" dirty="0" smtClean="0"/>
              <a:t> </a:t>
            </a:r>
          </a:p>
          <a:p>
            <a:pPr>
              <a:buFontTx/>
              <a:buChar char="-"/>
            </a:pPr>
            <a:r>
              <a:rPr lang="nl-NL" sz="1600" dirty="0" smtClean="0"/>
              <a:t>Verschil ritlengte </a:t>
            </a:r>
            <a:r>
              <a:rPr lang="nl-NL" sz="1600" dirty="0" smtClean="0"/>
              <a:t>+1,6 </a:t>
            </a:r>
            <a:r>
              <a:rPr lang="nl-NL" sz="1600" dirty="0" smtClean="0"/>
              <a:t>km, in tijd -1 min (buiten spits)</a:t>
            </a:r>
          </a:p>
          <a:p>
            <a:pPr marL="0" lvl="0" indent="0">
              <a:buNone/>
            </a:pPr>
            <a:r>
              <a:rPr lang="nl-NL" sz="2000" dirty="0" smtClean="0">
                <a:solidFill>
                  <a:prstClr val="black"/>
                </a:solidFill>
              </a:rPr>
              <a:t>Vanuit </a:t>
            </a:r>
            <a:r>
              <a:rPr lang="nl-NL" sz="2000" dirty="0">
                <a:solidFill>
                  <a:prstClr val="black"/>
                </a:solidFill>
              </a:rPr>
              <a:t>richting Amsterdam naar wijk </a:t>
            </a:r>
            <a:r>
              <a:rPr lang="nl-NL" sz="2000" dirty="0" err="1" smtClean="0">
                <a:solidFill>
                  <a:prstClr val="black"/>
                </a:solidFill>
              </a:rPr>
              <a:t>Oudorp</a:t>
            </a:r>
            <a:endParaRPr lang="nl-NL" sz="2000" dirty="0">
              <a:solidFill>
                <a:prstClr val="black"/>
              </a:solidFill>
            </a:endParaRPr>
          </a:p>
          <a:p>
            <a:pPr lvl="0">
              <a:buFontTx/>
              <a:buChar char="-"/>
            </a:pPr>
            <a:r>
              <a:rPr lang="nl-NL" sz="1600" dirty="0" smtClean="0">
                <a:solidFill>
                  <a:prstClr val="black"/>
                </a:solidFill>
              </a:rPr>
              <a:t>Via Vondelstraat</a:t>
            </a:r>
            <a:r>
              <a:rPr lang="nl-NL" sz="1600" dirty="0">
                <a:solidFill>
                  <a:prstClr val="black"/>
                </a:solidFill>
              </a:rPr>
              <a:t>, </a:t>
            </a:r>
            <a:r>
              <a:rPr lang="nl-NL" sz="1600" dirty="0">
                <a:solidFill>
                  <a:srgbClr val="C00000"/>
                </a:solidFill>
              </a:rPr>
              <a:t>Bierkade,</a:t>
            </a:r>
            <a:r>
              <a:rPr lang="nl-NL" sz="1600" dirty="0">
                <a:solidFill>
                  <a:prstClr val="black"/>
                </a:solidFill>
              </a:rPr>
              <a:t> </a:t>
            </a:r>
            <a:r>
              <a:rPr lang="nl-NL" sz="1600" dirty="0" smtClean="0">
                <a:solidFill>
                  <a:prstClr val="black"/>
                </a:solidFill>
              </a:rPr>
              <a:t>over </a:t>
            </a:r>
            <a:r>
              <a:rPr lang="nl-NL" sz="1600" dirty="0" err="1" smtClean="0">
                <a:solidFill>
                  <a:prstClr val="black"/>
                </a:solidFill>
              </a:rPr>
              <a:t>Friesebrug</a:t>
            </a:r>
            <a:r>
              <a:rPr lang="nl-NL" sz="1600" dirty="0" smtClean="0">
                <a:solidFill>
                  <a:prstClr val="black"/>
                </a:solidFill>
              </a:rPr>
              <a:t> en Nieuwe Schermerweg</a:t>
            </a:r>
          </a:p>
          <a:p>
            <a:pPr lvl="0">
              <a:buFontTx/>
              <a:buChar char="-"/>
            </a:pPr>
            <a:r>
              <a:rPr lang="nl-NL" sz="1600" dirty="0" smtClean="0">
                <a:solidFill>
                  <a:prstClr val="black"/>
                </a:solidFill>
              </a:rPr>
              <a:t>Alternatief</a:t>
            </a:r>
            <a:r>
              <a:rPr lang="nl-NL" sz="1600" dirty="0">
                <a:solidFill>
                  <a:prstClr val="black"/>
                </a:solidFill>
              </a:rPr>
              <a:t>: over de </a:t>
            </a:r>
            <a:r>
              <a:rPr lang="nl-NL" sz="1600" dirty="0" err="1" smtClean="0">
                <a:solidFill>
                  <a:prstClr val="black"/>
                </a:solidFill>
              </a:rPr>
              <a:t>Ommering</a:t>
            </a:r>
            <a:r>
              <a:rPr lang="nl-NL" sz="1600" dirty="0" smtClean="0">
                <a:solidFill>
                  <a:prstClr val="black"/>
                </a:solidFill>
              </a:rPr>
              <a:t>, N242 en Nieuwe Schermerweg </a:t>
            </a:r>
          </a:p>
          <a:p>
            <a:pPr lvl="0">
              <a:buFontTx/>
              <a:buChar char="-"/>
            </a:pPr>
            <a:r>
              <a:rPr lang="nl-NL" sz="1600" dirty="0">
                <a:solidFill>
                  <a:prstClr val="black"/>
                </a:solidFill>
              </a:rPr>
              <a:t>Verschil </a:t>
            </a:r>
            <a:r>
              <a:rPr lang="nl-NL" sz="1600" dirty="0" smtClean="0">
                <a:solidFill>
                  <a:prstClr val="black"/>
                </a:solidFill>
              </a:rPr>
              <a:t>ritlengte +1,6 km, </a:t>
            </a:r>
            <a:r>
              <a:rPr lang="nl-NL" sz="1600" dirty="0">
                <a:solidFill>
                  <a:prstClr val="black"/>
                </a:solidFill>
              </a:rPr>
              <a:t>in tijd </a:t>
            </a:r>
            <a:r>
              <a:rPr lang="nl-NL" sz="1600" dirty="0" smtClean="0">
                <a:solidFill>
                  <a:prstClr val="black"/>
                </a:solidFill>
              </a:rPr>
              <a:t>-1 min (buiten spits)</a:t>
            </a:r>
            <a:endParaRPr lang="nl-NL" sz="16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nl-NL" sz="2000" dirty="0" smtClean="0">
                <a:solidFill>
                  <a:prstClr val="black"/>
                </a:solidFill>
              </a:rPr>
              <a:t>Vanuit noorden naar ziekenhuis</a:t>
            </a:r>
            <a:endParaRPr lang="nl-NL" sz="2000" dirty="0">
              <a:solidFill>
                <a:prstClr val="black"/>
              </a:solidFill>
            </a:endParaRPr>
          </a:p>
          <a:p>
            <a:pPr lvl="0">
              <a:buFontTx/>
              <a:buChar char="-"/>
            </a:pPr>
            <a:r>
              <a:rPr lang="nl-NL" sz="1600" dirty="0">
                <a:solidFill>
                  <a:prstClr val="black"/>
                </a:solidFill>
              </a:rPr>
              <a:t>Via </a:t>
            </a:r>
            <a:r>
              <a:rPr lang="nl-NL" sz="1600" dirty="0" smtClean="0">
                <a:solidFill>
                  <a:prstClr val="black"/>
                </a:solidFill>
              </a:rPr>
              <a:t>N9, Bergerweg, </a:t>
            </a:r>
            <a:r>
              <a:rPr lang="nl-NL" sz="1600" dirty="0" err="1" smtClean="0">
                <a:solidFill>
                  <a:srgbClr val="C00000"/>
                </a:solidFill>
              </a:rPr>
              <a:t>Scharlo</a:t>
            </a:r>
            <a:r>
              <a:rPr lang="nl-NL" sz="1600" dirty="0" smtClean="0">
                <a:solidFill>
                  <a:srgbClr val="C00000"/>
                </a:solidFill>
              </a:rPr>
              <a:t>, </a:t>
            </a:r>
            <a:r>
              <a:rPr lang="nl-NL" sz="1600" dirty="0" err="1" smtClean="0">
                <a:solidFill>
                  <a:srgbClr val="C00000"/>
                </a:solidFill>
              </a:rPr>
              <a:t>Kennemersingel</a:t>
            </a:r>
            <a:r>
              <a:rPr lang="nl-NL" sz="1600" dirty="0" smtClean="0">
                <a:solidFill>
                  <a:srgbClr val="C00000"/>
                </a:solidFill>
              </a:rPr>
              <a:t> </a:t>
            </a:r>
            <a:r>
              <a:rPr lang="nl-NL" sz="1600" dirty="0" smtClean="0">
                <a:solidFill>
                  <a:prstClr val="black"/>
                </a:solidFill>
              </a:rPr>
              <a:t>en </a:t>
            </a:r>
            <a:r>
              <a:rPr lang="nl-NL" sz="1600" dirty="0" err="1" smtClean="0">
                <a:solidFill>
                  <a:prstClr val="black"/>
                </a:solidFill>
              </a:rPr>
              <a:t>Kennemerstraatweg</a:t>
            </a:r>
            <a:endParaRPr lang="nl-NL" sz="1600" dirty="0">
              <a:solidFill>
                <a:prstClr val="black"/>
              </a:solidFill>
            </a:endParaRPr>
          </a:p>
          <a:p>
            <a:pPr lvl="0">
              <a:buFontTx/>
              <a:buChar char="-"/>
            </a:pPr>
            <a:r>
              <a:rPr lang="nl-NL" sz="1600" dirty="0" smtClean="0">
                <a:solidFill>
                  <a:prstClr val="black"/>
                </a:solidFill>
              </a:rPr>
              <a:t>Alternatief</a:t>
            </a:r>
            <a:r>
              <a:rPr lang="nl-NL" sz="1600" dirty="0">
                <a:solidFill>
                  <a:prstClr val="black"/>
                </a:solidFill>
              </a:rPr>
              <a:t>: over </a:t>
            </a:r>
            <a:r>
              <a:rPr lang="nl-NL" sz="1600" dirty="0" smtClean="0">
                <a:solidFill>
                  <a:prstClr val="black"/>
                </a:solidFill>
              </a:rPr>
              <a:t>MLK-laan(N9), </a:t>
            </a:r>
            <a:r>
              <a:rPr lang="nl-NL" sz="1600" dirty="0" err="1" smtClean="0">
                <a:solidFill>
                  <a:prstClr val="black"/>
                </a:solidFill>
              </a:rPr>
              <a:t>Heiloor</a:t>
            </a:r>
            <a:r>
              <a:rPr lang="nl-NL" sz="1600" dirty="0" smtClean="0">
                <a:solidFill>
                  <a:prstClr val="black"/>
                </a:solidFill>
              </a:rPr>
              <a:t> Tolweg en </a:t>
            </a:r>
            <a:r>
              <a:rPr lang="nl-NL" sz="1600" dirty="0" err="1" smtClean="0">
                <a:solidFill>
                  <a:prstClr val="black"/>
                </a:solidFill>
              </a:rPr>
              <a:t>Kennemerstraatweg</a:t>
            </a:r>
            <a:r>
              <a:rPr lang="nl-NL" sz="1600" dirty="0" smtClean="0">
                <a:solidFill>
                  <a:prstClr val="black"/>
                </a:solidFill>
              </a:rPr>
              <a:t> </a:t>
            </a:r>
          </a:p>
          <a:p>
            <a:pPr lvl="0">
              <a:buFontTx/>
              <a:buChar char="-"/>
            </a:pPr>
            <a:r>
              <a:rPr lang="nl-NL" sz="1600" dirty="0">
                <a:solidFill>
                  <a:prstClr val="black"/>
                </a:solidFill>
              </a:rPr>
              <a:t>Verschil </a:t>
            </a:r>
            <a:r>
              <a:rPr lang="nl-NL" sz="1600" dirty="0" smtClean="0">
                <a:solidFill>
                  <a:prstClr val="black"/>
                </a:solidFill>
              </a:rPr>
              <a:t>ritlengte +2,6 km,  </a:t>
            </a:r>
            <a:r>
              <a:rPr lang="nl-NL" sz="1600" dirty="0">
                <a:solidFill>
                  <a:prstClr val="black"/>
                </a:solidFill>
              </a:rPr>
              <a:t>in tijd </a:t>
            </a:r>
            <a:r>
              <a:rPr lang="nl-NL" sz="1600" dirty="0" smtClean="0">
                <a:solidFill>
                  <a:prstClr val="black"/>
                </a:solidFill>
              </a:rPr>
              <a:t>+3 min (buiten spits)</a:t>
            </a:r>
            <a:endParaRPr lang="nl-NL" sz="1600" dirty="0">
              <a:solidFill>
                <a:prstClr val="black"/>
              </a:solidFill>
            </a:endParaRPr>
          </a:p>
          <a:p>
            <a:pPr lvl="0">
              <a:buFontTx/>
              <a:buChar char="-"/>
            </a:pPr>
            <a:endParaRPr lang="nl-NL" sz="1600" dirty="0">
              <a:solidFill>
                <a:prstClr val="black"/>
              </a:solidFill>
            </a:endParaRPr>
          </a:p>
          <a:p>
            <a:pPr lvl="0">
              <a:buFontTx/>
              <a:buChar char="-"/>
            </a:pPr>
            <a:endParaRPr lang="nl-NL" sz="1600" dirty="0">
              <a:solidFill>
                <a:prstClr val="black"/>
              </a:solidFill>
            </a:endParaRPr>
          </a:p>
          <a:p>
            <a:pPr>
              <a:buFontTx/>
              <a:buChar char="-"/>
            </a:pPr>
            <a:endParaRPr lang="nl-NL" sz="24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nl-NL" sz="2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8589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4F2C031-0917-23E6-110A-B3518DD49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346989" cy="762000"/>
          </a:xfrm>
        </p:spPr>
        <p:txBody>
          <a:bodyPr>
            <a:normAutofit fontScale="90000"/>
          </a:bodyPr>
          <a:lstStyle/>
          <a:p>
            <a:r>
              <a:rPr dirty="0" lang="nl-NL" smtClean="0" sz="2800">
                <a:solidFill>
                  <a:srgbClr val="0070C0"/>
                </a:solidFill>
              </a:rPr>
              <a:t>Sluipverkeer uit zuiden naar Huiswaard via singels/Noorderkade</a:t>
            </a:r>
            <a:endParaRPr dirty="0" lang="nl-NL" sz="280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CD2C3498-7355-353C-3A2E-53AA8B16D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06378"/>
            <a:ext cx="7886700" cy="4304296"/>
          </a:xfrm>
        </p:spPr>
        <p:txBody>
          <a:bodyPr>
            <a:normAutofit/>
          </a:bodyPr>
          <a:lstStyle/>
          <a:p>
            <a:pPr indent="0" marL="0">
              <a:buNone/>
            </a:pPr>
            <a:endParaRPr dirty="0" lang="nl-NL" smtClean="0" sz="2000"/>
          </a:p>
          <a:p>
            <a:pPr indent="0" lvl="0" marL="0">
              <a:buNone/>
            </a:pPr>
            <a:endParaRPr dirty="0" lang="nl-NL" sz="1600">
              <a:solidFill>
                <a:prstClr val="black"/>
              </a:solidFill>
            </a:endParaRPr>
          </a:p>
          <a:p>
            <a:pPr lvl="0">
              <a:buFontTx/>
              <a:buChar char="-"/>
            </a:pPr>
            <a:endParaRPr dirty="0" lang="nl-NL" sz="1600">
              <a:solidFill>
                <a:prstClr val="black"/>
              </a:solidFill>
            </a:endParaRPr>
          </a:p>
          <a:p>
            <a:pPr>
              <a:buFontTx/>
              <a:buChar char="-"/>
            </a:pPr>
            <a:endParaRPr dirty="0" lang="nl-NL" smtClean="0" sz="2400">
              <a:solidFill>
                <a:prstClr val="black"/>
              </a:solidFill>
            </a:endParaRPr>
          </a:p>
          <a:p>
            <a:pPr indent="0" lvl="0" marL="0">
              <a:buNone/>
            </a:pPr>
            <a:endParaRPr dirty="0" lang="nl-NL" smtClean="0" sz="2400">
              <a:solidFill>
                <a:prstClr val="black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/>
          <a:srcRect b="67" l="-666" r="4" t="54"/>
          <a:stretch/>
        </p:blipFill>
        <p:spPr>
          <a:xfrm>
            <a:off x="1066800" y="1524000"/>
            <a:ext cx="6486706" cy="5334000"/>
          </a:xfrm>
          <a:prstGeom prst="rect">
            <a:avLst/>
          </a:prstGeom>
        </p:spPr>
      </p:pic>
      <p:sp>
        <p:nvSpPr>
          <p:cNvPr id="4" name="Vrije vorm 3"/>
          <p:cNvSpPr/>
          <p:nvPr/>
        </p:nvSpPr>
        <p:spPr>
          <a:xfrm>
            <a:off x="2855343" y="3303854"/>
            <a:ext cx="983412" cy="3511014"/>
          </a:xfrm>
          <a:custGeom>
            <a:avLst/>
            <a:gdLst>
              <a:gd fmla="*/ 86265 w 983412" name="connsiteX0"/>
              <a:gd fmla="*/ 3511014 h 3511014" name="connsiteY0"/>
              <a:gd fmla="*/ 138023 w 983412" name="connsiteX1"/>
              <a:gd fmla="*/ 3476508 h 3511014" name="connsiteY1"/>
              <a:gd fmla="*/ 181155 w 983412" name="connsiteX2"/>
              <a:gd fmla="*/ 3424750 h 3511014" name="connsiteY2"/>
              <a:gd fmla="*/ 198408 w 983412" name="connsiteX3"/>
              <a:gd fmla="*/ 3364365 h 3511014" name="connsiteY3"/>
              <a:gd fmla="*/ 215661 w 983412" name="connsiteX4"/>
              <a:gd fmla="*/ 3338486 h 3511014" name="connsiteY4"/>
              <a:gd fmla="*/ 241540 w 983412" name="connsiteX5"/>
              <a:gd fmla="*/ 3269474 h 3511014" name="connsiteY5"/>
              <a:gd fmla="*/ 284672 w 983412" name="connsiteX6"/>
              <a:gd fmla="*/ 3217716 h 3511014" name="connsiteY6"/>
              <a:gd fmla="*/ 293299 w 983412" name="connsiteX7"/>
              <a:gd fmla="*/ 3191837 h 3511014" name="connsiteY7"/>
              <a:gd fmla="*/ 345057 w 983412" name="connsiteX8"/>
              <a:gd fmla="*/ 3114199 h 3511014" name="connsiteY8"/>
              <a:gd fmla="*/ 379563 w 983412" name="connsiteX9"/>
              <a:gd fmla="*/ 3062440 h 3511014" name="connsiteY9"/>
              <a:gd fmla="*/ 396815 w 983412" name="connsiteX10"/>
              <a:gd fmla="*/ 3036561 h 3511014" name="connsiteY10"/>
              <a:gd fmla="*/ 414068 w 983412" name="connsiteX11"/>
              <a:gd fmla="*/ 2984803 h 3511014" name="connsiteY11"/>
              <a:gd fmla="*/ 431321 w 983412" name="connsiteX12"/>
              <a:gd fmla="*/ 2915791 h 3511014" name="connsiteY12"/>
              <a:gd fmla="*/ 414068 w 983412" name="connsiteX13"/>
              <a:gd fmla="*/ 2820901 h 3511014" name="connsiteY13"/>
              <a:gd fmla="*/ 396815 w 983412" name="connsiteX14"/>
              <a:gd fmla="*/ 2795021 h 3511014" name="connsiteY14"/>
              <a:gd fmla="*/ 370936 w 983412" name="connsiteX15"/>
              <a:gd fmla="*/ 2786395 h 3511014" name="connsiteY15"/>
              <a:gd fmla="*/ 345057 w 983412" name="connsiteX16"/>
              <a:gd fmla="*/ 2769142 h 3511014" name="connsiteY16"/>
              <a:gd fmla="*/ 319178 w 983412" name="connsiteX17"/>
              <a:gd fmla="*/ 2760516 h 3511014" name="connsiteY17"/>
              <a:gd fmla="*/ 267419 w 983412" name="connsiteX18"/>
              <a:gd fmla="*/ 2726010 h 3511014" name="connsiteY18"/>
              <a:gd fmla="*/ 241540 w 983412" name="connsiteX19"/>
              <a:gd fmla="*/ 2700131 h 3511014" name="connsiteY19"/>
              <a:gd fmla="*/ 207034 w 983412" name="connsiteX20"/>
              <a:gd fmla="*/ 2691504 h 3511014" name="connsiteY20"/>
              <a:gd fmla="*/ 189782 w 983412" name="connsiteX21"/>
              <a:gd fmla="*/ 2665625 h 3511014" name="connsiteY21"/>
              <a:gd fmla="*/ 138023 w 983412" name="connsiteX22"/>
              <a:gd fmla="*/ 2622493 h 3511014" name="connsiteY22"/>
              <a:gd fmla="*/ 77638 w 983412" name="connsiteX23"/>
              <a:gd fmla="*/ 2544855 h 3511014" name="connsiteY23"/>
              <a:gd fmla="*/ 25880 w 983412" name="connsiteX24"/>
              <a:gd fmla="*/ 2510350 h 3511014" name="connsiteY24"/>
              <a:gd fmla="*/ 0 w 983412" name="connsiteX25"/>
              <a:gd fmla="*/ 2493097 h 3511014" name="connsiteY25"/>
              <a:gd fmla="*/ 17253 w 983412" name="connsiteX26"/>
              <a:gd fmla="*/ 2441338 h 3511014" name="connsiteY26"/>
              <a:gd fmla="*/ 51759 w 983412" name="connsiteX27"/>
              <a:gd fmla="*/ 2380954 h 3511014" name="connsiteY27"/>
              <a:gd fmla="*/ 77638 w 983412" name="connsiteX28"/>
              <a:gd fmla="*/ 2320569 h 3511014" name="connsiteY28"/>
              <a:gd fmla="*/ 86265 w 983412" name="connsiteX29"/>
              <a:gd fmla="*/ 2286063 h 3511014" name="connsiteY29"/>
              <a:gd fmla="*/ 120770 w 983412" name="connsiteX30"/>
              <a:gd fmla="*/ 2225678 h 3511014" name="connsiteY30"/>
              <a:gd fmla="*/ 129397 w 983412" name="connsiteX31"/>
              <a:gd fmla="*/ 2199799 h 3511014" name="connsiteY31"/>
              <a:gd fmla="*/ 181155 w 983412" name="connsiteX32"/>
              <a:gd fmla="*/ 2165293 h 3511014" name="connsiteY32"/>
              <a:gd fmla="*/ 224287 w 983412" name="connsiteX33"/>
              <a:gd fmla="*/ 2087655 h 3511014" name="connsiteY33"/>
              <a:gd fmla="*/ 241540 w 983412" name="connsiteX34"/>
              <a:gd fmla="*/ 2053150 h 3511014" name="connsiteY34"/>
              <a:gd fmla="*/ 250166 w 983412" name="connsiteX35"/>
              <a:gd fmla="*/ 2018644 h 3511014" name="connsiteY35"/>
              <a:gd fmla="*/ 276046 w 983412" name="connsiteX36"/>
              <a:gd fmla="*/ 1941006 h 3511014" name="connsiteY36"/>
              <a:gd fmla="*/ 293299 w 983412" name="connsiteX37"/>
              <a:gd fmla="*/ 1889248 h 3511014" name="connsiteY37"/>
              <a:gd fmla="*/ 319178 w 983412" name="connsiteX38"/>
              <a:gd fmla="*/ 1837489 h 3511014" name="connsiteY38"/>
              <a:gd fmla="*/ 336431 w 983412" name="connsiteX39"/>
              <a:gd fmla="*/ 1811610 h 3511014" name="connsiteY39"/>
              <a:gd fmla="*/ 353683 w 983412" name="connsiteX40"/>
              <a:gd fmla="*/ 1777104 h 3511014" name="connsiteY40"/>
              <a:gd fmla="*/ 370936 w 983412" name="connsiteX41"/>
              <a:gd fmla="*/ 1751225 h 3511014" name="connsiteY41"/>
              <a:gd fmla="*/ 379563 w 983412" name="connsiteX42"/>
              <a:gd fmla="*/ 1725346 h 3511014" name="connsiteY42"/>
              <a:gd fmla="*/ 405442 w 983412" name="connsiteX43"/>
              <a:gd fmla="*/ 1708093 h 3511014" name="connsiteY43"/>
              <a:gd fmla="*/ 457200 w 983412" name="connsiteX44"/>
              <a:gd fmla="*/ 1656335 h 3511014" name="connsiteY44"/>
              <a:gd fmla="*/ 457200 w 983412" name="connsiteX45"/>
              <a:gd fmla="*/ 1656335 h 3511014" name="connsiteY45"/>
              <a:gd fmla="*/ 483080 w 983412" name="connsiteX46"/>
              <a:gd fmla="*/ 1604576 h 3511014" name="connsiteY46"/>
              <a:gd fmla="*/ 508959 w 983412" name="connsiteX47"/>
              <a:gd fmla="*/ 1552818 h 3511014" name="connsiteY47"/>
              <a:gd fmla="*/ 465827 w 983412" name="connsiteX48"/>
              <a:gd fmla="*/ 1457927 h 3511014" name="connsiteY48"/>
              <a:gd fmla="*/ 448574 w 983412" name="connsiteX49"/>
              <a:gd fmla="*/ 1242267 h 3511014" name="connsiteY49"/>
              <a:gd fmla="*/ 439948 w 983412" name="connsiteX50"/>
              <a:gd fmla="*/ 1216388 h 3511014" name="connsiteY50"/>
              <a:gd fmla="*/ 388189 w 983412" name="connsiteX51"/>
              <a:gd fmla="*/ 1112871 h 3511014" name="connsiteY51"/>
              <a:gd fmla="*/ 379563 w 983412" name="connsiteX52"/>
              <a:gd fmla="*/ 1086991 h 3511014" name="connsiteY52"/>
              <a:gd fmla="*/ 405442 w 983412" name="connsiteX53"/>
              <a:gd fmla="*/ 1026606 h 3511014" name="connsiteY53"/>
              <a:gd fmla="*/ 439948 w 983412" name="connsiteX54"/>
              <a:gd fmla="*/ 1017980 h 3511014" name="connsiteY54"/>
              <a:gd fmla="*/ 474453 w 983412" name="connsiteX55"/>
              <a:gd fmla="*/ 1026606 h 3511014" name="connsiteY55"/>
              <a:gd fmla="*/ 500332 w 983412" name="connsiteX56"/>
              <a:gd fmla="*/ 1035233 h 3511014" name="connsiteY56"/>
              <a:gd fmla="*/ 655608 w 983412" name="connsiteX57"/>
              <a:gd fmla="*/ 1026606 h 3511014" name="connsiteY57"/>
              <a:gd fmla="*/ 698740 w 983412" name="connsiteX58"/>
              <a:gd fmla="*/ 983474 h 3511014" name="connsiteY58"/>
              <a:gd fmla="*/ 733246 w 983412" name="connsiteX59"/>
              <a:gd fmla="*/ 931716 h 3511014" name="connsiteY59"/>
              <a:gd fmla="*/ 879895 w 983412" name="connsiteX60"/>
              <a:gd fmla="*/ 914463 h 3511014" name="connsiteY60"/>
              <a:gd fmla="*/ 897148 w 983412" name="connsiteX61"/>
              <a:gd fmla="*/ 724682 h 3511014" name="connsiteY61"/>
              <a:gd fmla="*/ 888521 w 983412" name="connsiteX62"/>
              <a:gd fmla="*/ 698803 h 3511014" name="connsiteY62"/>
              <a:gd fmla="*/ 862642 w 983412" name="connsiteX63"/>
              <a:gd fmla="*/ 681550 h 3511014" name="connsiteY63"/>
              <a:gd fmla="*/ 845389 w 983412" name="connsiteX64"/>
              <a:gd fmla="*/ 655671 h 3511014" name="connsiteY64"/>
              <a:gd fmla="*/ 819510 w 983412" name="connsiteX65"/>
              <a:gd fmla="*/ 638418 h 3511014" name="connsiteY65"/>
              <a:gd fmla="*/ 802257 w 983412" name="connsiteX66"/>
              <a:gd fmla="*/ 586659 h 3511014" name="connsiteY66"/>
              <a:gd fmla="*/ 793631 w 983412" name="connsiteX67"/>
              <a:gd fmla="*/ 310614 h 3511014" name="connsiteY67"/>
              <a:gd fmla="*/ 785004 w 983412" name="connsiteX68"/>
              <a:gd fmla="*/ 284735 h 3511014" name="connsiteY68"/>
              <a:gd fmla="*/ 759125 w 983412" name="connsiteX69"/>
              <a:gd fmla="*/ 258855 h 3511014" name="connsiteY69"/>
              <a:gd fmla="*/ 741872 w 983412" name="connsiteX70"/>
              <a:gd fmla="*/ 232976 h 3511014" name="connsiteY70"/>
              <a:gd fmla="*/ 741872 w 983412" name="connsiteX71"/>
              <a:gd fmla="*/ 120833 h 3511014" name="connsiteY71"/>
              <a:gd fmla="*/ 759125 w 983412" name="connsiteX72"/>
              <a:gd fmla="*/ 60448 h 3511014" name="connsiteY72"/>
              <a:gd fmla="*/ 810883 w 983412" name="connsiteX73"/>
              <a:gd fmla="*/ 34569 h 3511014" name="connsiteY73"/>
              <a:gd fmla="*/ 862642 w 983412" name="connsiteX74"/>
              <a:gd fmla="*/ 63 h 3511014" name="connsiteY74"/>
              <a:gd fmla="*/ 983412 w 983412" name="connsiteX75"/>
              <a:gd fmla="*/ 8689 h 3511014" name="connsiteY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b="b" l="l" r="r" t="t"/>
            <a:pathLst>
              <a:path h="3511014" w="983412">
                <a:moveTo>
                  <a:pt x="86265" y="3511014"/>
                </a:moveTo>
                <a:cubicBezTo>
                  <a:pt x="103518" y="3499512"/>
                  <a:pt x="121656" y="3489238"/>
                  <a:pt x="138023" y="3476508"/>
                </a:cubicBezTo>
                <a:cubicBezTo>
                  <a:pt x="153632" y="3464367"/>
                  <a:pt x="172093" y="3442874"/>
                  <a:pt x="181155" y="3424750"/>
                </a:cubicBezTo>
                <a:cubicBezTo>
                  <a:pt x="197947" y="3391167"/>
                  <a:pt x="181819" y="3403073"/>
                  <a:pt x="198408" y="3364365"/>
                </a:cubicBezTo>
                <a:cubicBezTo>
                  <a:pt x="202492" y="3354836"/>
                  <a:pt x="209910" y="3347112"/>
                  <a:pt x="215661" y="3338486"/>
                </a:cubicBezTo>
                <a:cubicBezTo>
                  <a:pt x="222607" y="3310699"/>
                  <a:pt x="224189" y="3293765"/>
                  <a:pt x="241540" y="3269474"/>
                </a:cubicBezTo>
                <a:cubicBezTo>
                  <a:pt x="273339" y="3224956"/>
                  <a:pt x="261851" y="3263356"/>
                  <a:pt x="284672" y="3217716"/>
                </a:cubicBezTo>
                <a:cubicBezTo>
                  <a:pt x="288739" y="3209583"/>
                  <a:pt x="288883" y="3199786"/>
                  <a:pt x="293299" y="3191837"/>
                </a:cubicBezTo>
                <a:cubicBezTo>
                  <a:pt x="293309" y="3191820"/>
                  <a:pt x="336425" y="3127147"/>
                  <a:pt x="345057" y="3114199"/>
                </a:cubicBezTo>
                <a:lnTo>
                  <a:pt x="379563" y="3062440"/>
                </a:lnTo>
                <a:cubicBezTo>
                  <a:pt x="385314" y="3053814"/>
                  <a:pt x="393536" y="3046396"/>
                  <a:pt x="396815" y="3036561"/>
                </a:cubicBezTo>
                <a:cubicBezTo>
                  <a:pt x="402566" y="3019308"/>
                  <a:pt x="410501" y="3002636"/>
                  <a:pt x="414068" y="2984803"/>
                </a:cubicBezTo>
                <a:cubicBezTo>
                  <a:pt x="424478" y="2932754"/>
                  <a:pt x="418059" y="2955581"/>
                  <a:pt x="431321" y="2915791"/>
                </a:cubicBezTo>
                <a:cubicBezTo>
                  <a:pt x="428346" y="2891994"/>
                  <a:pt x="427367" y="2847499"/>
                  <a:pt x="414068" y="2820901"/>
                </a:cubicBezTo>
                <a:cubicBezTo>
                  <a:pt x="409431" y="2811628"/>
                  <a:pt x="404911" y="2801498"/>
                  <a:pt x="396815" y="2795021"/>
                </a:cubicBezTo>
                <a:cubicBezTo>
                  <a:pt x="389715" y="2789341"/>
                  <a:pt x="379562" y="2789270"/>
                  <a:pt x="370936" y="2786395"/>
                </a:cubicBezTo>
                <a:cubicBezTo>
                  <a:pt x="362310" y="2780644"/>
                  <a:pt x="354330" y="2773779"/>
                  <a:pt x="345057" y="2769142"/>
                </a:cubicBezTo>
                <a:cubicBezTo>
                  <a:pt x="336924" y="2765076"/>
                  <a:pt x="327127" y="2764932"/>
                  <a:pt x="319178" y="2760516"/>
                </a:cubicBezTo>
                <a:cubicBezTo>
                  <a:pt x="301052" y="2750446"/>
                  <a:pt x="282081" y="2740672"/>
                  <a:pt x="267419" y="2726010"/>
                </a:cubicBezTo>
                <a:cubicBezTo>
                  <a:pt x="258793" y="2717384"/>
                  <a:pt x="252132" y="2706184"/>
                  <a:pt x="241540" y="2700131"/>
                </a:cubicBezTo>
                <a:cubicBezTo>
                  <a:pt x="231246" y="2694249"/>
                  <a:pt x="218536" y="2694380"/>
                  <a:pt x="207034" y="2691504"/>
                </a:cubicBezTo>
                <a:cubicBezTo>
                  <a:pt x="201283" y="2682878"/>
                  <a:pt x="197113" y="2672956"/>
                  <a:pt x="189782" y="2665625"/>
                </a:cubicBezTo>
                <a:cubicBezTo>
                  <a:pt x="139936" y="2615779"/>
                  <a:pt x="187489" y="2686092"/>
                  <a:pt x="138023" y="2622493"/>
                </a:cubicBezTo>
                <a:cubicBezTo>
                  <a:pt x="109489" y="2585807"/>
                  <a:pt x="110683" y="2570557"/>
                  <a:pt x="77638" y="2544855"/>
                </a:cubicBezTo>
                <a:cubicBezTo>
                  <a:pt x="61271" y="2532125"/>
                  <a:pt x="43133" y="2521852"/>
                  <a:pt x="25880" y="2510350"/>
                </a:cubicBezTo>
                <a:lnTo>
                  <a:pt x="0" y="2493097"/>
                </a:lnTo>
                <a:cubicBezTo>
                  <a:pt x="5751" y="2475844"/>
                  <a:pt x="7165" y="2456470"/>
                  <a:pt x="17253" y="2441338"/>
                </a:cubicBezTo>
                <a:cubicBezTo>
                  <a:pt x="41639" y="2404759"/>
                  <a:pt x="29869" y="2424732"/>
                  <a:pt x="51759" y="2380954"/>
                </a:cubicBezTo>
                <a:cubicBezTo>
                  <a:pt x="76522" y="2281898"/>
                  <a:pt x="41896" y="2403964"/>
                  <a:pt x="77638" y="2320569"/>
                </a:cubicBezTo>
                <a:cubicBezTo>
                  <a:pt x="82308" y="2309672"/>
                  <a:pt x="82102" y="2297164"/>
                  <a:pt x="86265" y="2286063"/>
                </a:cubicBezTo>
                <a:cubicBezTo>
                  <a:pt x="108950" y="2225567"/>
                  <a:pt x="95741" y="2275734"/>
                  <a:pt x="120770" y="2225678"/>
                </a:cubicBezTo>
                <a:cubicBezTo>
                  <a:pt x="124837" y="2217545"/>
                  <a:pt x="122967" y="2206229"/>
                  <a:pt x="129397" y="2199799"/>
                </a:cubicBezTo>
                <a:cubicBezTo>
                  <a:pt x="144059" y="2185137"/>
                  <a:pt x="181155" y="2165293"/>
                  <a:pt x="181155" y="2165293"/>
                </a:cubicBezTo>
                <a:cubicBezTo>
                  <a:pt x="205011" y="2093731"/>
                  <a:pt x="164964" y="2206297"/>
                  <a:pt x="224287" y="2087655"/>
                </a:cubicBezTo>
                <a:lnTo>
                  <a:pt x="241540" y="2053150"/>
                </a:lnTo>
                <a:cubicBezTo>
                  <a:pt x="244415" y="2041648"/>
                  <a:pt x="246759" y="2030000"/>
                  <a:pt x="250166" y="2018644"/>
                </a:cubicBezTo>
                <a:cubicBezTo>
                  <a:pt x="250172" y="2018622"/>
                  <a:pt x="271729" y="1953956"/>
                  <a:pt x="276046" y="1941006"/>
                </a:cubicBezTo>
                <a:cubicBezTo>
                  <a:pt x="276048" y="1941001"/>
                  <a:pt x="293296" y="1889252"/>
                  <a:pt x="293299" y="1889248"/>
                </a:cubicBezTo>
                <a:cubicBezTo>
                  <a:pt x="342746" y="1815075"/>
                  <a:pt x="283458" y="1908927"/>
                  <a:pt x="319178" y="1837489"/>
                </a:cubicBezTo>
                <a:cubicBezTo>
                  <a:pt x="323815" y="1828216"/>
                  <a:pt x="331287" y="1820612"/>
                  <a:pt x="336431" y="1811610"/>
                </a:cubicBezTo>
                <a:cubicBezTo>
                  <a:pt x="342811" y="1800445"/>
                  <a:pt x="347303" y="1788269"/>
                  <a:pt x="353683" y="1777104"/>
                </a:cubicBezTo>
                <a:cubicBezTo>
                  <a:pt x="358827" y="1768102"/>
                  <a:pt x="366299" y="1760498"/>
                  <a:pt x="370936" y="1751225"/>
                </a:cubicBezTo>
                <a:cubicBezTo>
                  <a:pt x="375003" y="1743092"/>
                  <a:pt x="373883" y="1732446"/>
                  <a:pt x="379563" y="1725346"/>
                </a:cubicBezTo>
                <a:cubicBezTo>
                  <a:pt x="386040" y="1717250"/>
                  <a:pt x="397693" y="1714981"/>
                  <a:pt x="405442" y="1708093"/>
                </a:cubicBezTo>
                <a:cubicBezTo>
                  <a:pt x="423678" y="1691883"/>
                  <a:pt x="439947" y="1673588"/>
                  <a:pt x="457200" y="1656335"/>
                </a:cubicBezTo>
                <a:lnTo>
                  <a:pt x="457200" y="1656335"/>
                </a:lnTo>
                <a:cubicBezTo>
                  <a:pt x="506642" y="1582170"/>
                  <a:pt x="447367" y="1676003"/>
                  <a:pt x="483080" y="1604576"/>
                </a:cubicBezTo>
                <a:cubicBezTo>
                  <a:pt x="516525" y="1537686"/>
                  <a:pt x="487275" y="1617866"/>
                  <a:pt x="508959" y="1552818"/>
                </a:cubicBezTo>
                <a:cubicBezTo>
                  <a:pt x="466320" y="1488859"/>
                  <a:pt x="478519" y="1521392"/>
                  <a:pt x="465827" y="1457927"/>
                </a:cubicBezTo>
                <a:cubicBezTo>
                  <a:pt x="462589" y="1402892"/>
                  <a:pt x="460077" y="1305538"/>
                  <a:pt x="448574" y="1242267"/>
                </a:cubicBezTo>
                <a:cubicBezTo>
                  <a:pt x="446947" y="1233321"/>
                  <a:pt x="444364" y="1224337"/>
                  <a:pt x="439948" y="1216388"/>
                </a:cubicBezTo>
                <a:cubicBezTo>
                  <a:pt x="384208" y="1116055"/>
                  <a:pt x="421775" y="1213630"/>
                  <a:pt x="388189" y="1112871"/>
                </a:cubicBezTo>
                <a:lnTo>
                  <a:pt x="379563" y="1086991"/>
                </a:lnTo>
                <a:cubicBezTo>
                  <a:pt x="384139" y="1073264"/>
                  <a:pt x="395602" y="1034806"/>
                  <a:pt x="405442" y="1026606"/>
                </a:cubicBezTo>
                <a:cubicBezTo>
                  <a:pt x="414550" y="1019016"/>
                  <a:pt x="428446" y="1020855"/>
                  <a:pt x="439948" y="1017980"/>
                </a:cubicBezTo>
                <a:cubicBezTo>
                  <a:pt x="451450" y="1020855"/>
                  <a:pt x="463054" y="1023349"/>
                  <a:pt x="474453" y="1026606"/>
                </a:cubicBezTo>
                <a:cubicBezTo>
                  <a:pt x="483196" y="1029104"/>
                  <a:pt x="491239" y="1035233"/>
                  <a:pt x="500332" y="1035233"/>
                </a:cubicBezTo>
                <a:cubicBezTo>
                  <a:pt x="552170" y="1035233"/>
                  <a:pt x="603849" y="1029482"/>
                  <a:pt x="655608" y="1026606"/>
                </a:cubicBezTo>
                <a:cubicBezTo>
                  <a:pt x="724620" y="923090"/>
                  <a:pt x="618227" y="1075489"/>
                  <a:pt x="698740" y="983474"/>
                </a:cubicBezTo>
                <a:cubicBezTo>
                  <a:pt x="712394" y="967869"/>
                  <a:pt x="713130" y="936745"/>
                  <a:pt x="733246" y="931716"/>
                </a:cubicBezTo>
                <a:cubicBezTo>
                  <a:pt x="804123" y="913995"/>
                  <a:pt x="755930" y="923998"/>
                  <a:pt x="879895" y="914463"/>
                </a:cubicBezTo>
                <a:cubicBezTo>
                  <a:pt x="887623" y="852640"/>
                  <a:pt x="897148" y="786342"/>
                  <a:pt x="897148" y="724682"/>
                </a:cubicBezTo>
                <a:cubicBezTo>
                  <a:pt x="897148" y="715589"/>
                  <a:pt x="894201" y="705903"/>
                  <a:pt x="888521" y="698803"/>
                </a:cubicBezTo>
                <a:cubicBezTo>
                  <a:pt x="882044" y="690707"/>
                  <a:pt x="871268" y="687301"/>
                  <a:pt x="862642" y="681550"/>
                </a:cubicBezTo>
                <a:cubicBezTo>
                  <a:pt x="856891" y="672924"/>
                  <a:pt x="852720" y="663002"/>
                  <a:pt x="845389" y="655671"/>
                </a:cubicBezTo>
                <a:cubicBezTo>
                  <a:pt x="838058" y="648340"/>
                  <a:pt x="825005" y="647210"/>
                  <a:pt x="819510" y="638418"/>
                </a:cubicBezTo>
                <a:cubicBezTo>
                  <a:pt x="809871" y="622996"/>
                  <a:pt x="802257" y="586659"/>
                  <a:pt x="802257" y="586659"/>
                </a:cubicBezTo>
                <a:cubicBezTo>
                  <a:pt x="799382" y="494644"/>
                  <a:pt x="798883" y="402524"/>
                  <a:pt x="793631" y="310614"/>
                </a:cubicBezTo>
                <a:cubicBezTo>
                  <a:pt x="793112" y="301536"/>
                  <a:pt x="790048" y="292301"/>
                  <a:pt x="785004" y="284735"/>
                </a:cubicBezTo>
                <a:cubicBezTo>
                  <a:pt x="778237" y="274584"/>
                  <a:pt x="766935" y="268227"/>
                  <a:pt x="759125" y="258855"/>
                </a:cubicBezTo>
                <a:cubicBezTo>
                  <a:pt x="752488" y="250890"/>
                  <a:pt x="747623" y="241602"/>
                  <a:pt x="741872" y="232976"/>
                </a:cubicBezTo>
                <a:cubicBezTo>
                  <a:pt x="725008" y="182381"/>
                  <a:pt x="729482" y="207565"/>
                  <a:pt x="741872" y="120833"/>
                </a:cubicBezTo>
                <a:cubicBezTo>
                  <a:pt x="742141" y="118949"/>
                  <a:pt x="754851" y="65790"/>
                  <a:pt x="759125" y="60448"/>
                </a:cubicBezTo>
                <a:cubicBezTo>
                  <a:pt x="771287" y="45245"/>
                  <a:pt x="793834" y="40252"/>
                  <a:pt x="810883" y="34569"/>
                </a:cubicBezTo>
                <a:cubicBezTo>
                  <a:pt x="828136" y="23067"/>
                  <a:pt x="841959" y="-1414"/>
                  <a:pt x="862642" y="63"/>
                </a:cubicBezTo>
                <a:lnTo>
                  <a:pt x="983412" y="8689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nl-NL"/>
          </a:p>
        </p:txBody>
      </p:sp>
      <p:sp>
        <p:nvSpPr>
          <p:cNvPr id="6" name="Vrije vorm 5"/>
          <p:cNvSpPr/>
          <p:nvPr/>
        </p:nvSpPr>
        <p:spPr>
          <a:xfrm>
            <a:off x="1656130" y="3140015"/>
            <a:ext cx="2199878" cy="3623094"/>
          </a:xfrm>
          <a:custGeom>
            <a:avLst/>
            <a:gdLst>
              <a:gd fmla="*/ 2199878 w 2199878" name="connsiteX0"/>
              <a:gd fmla="*/ 163902 h 3623094" name="connsiteY0"/>
              <a:gd fmla="*/ 2165372 w 2199878" name="connsiteX1"/>
              <a:gd fmla="*/ 51759 h 3623094" name="connsiteY1"/>
              <a:gd fmla="*/ 2139493 w 2199878" name="connsiteX2"/>
              <a:gd fmla="*/ 34506 h 3623094" name="connsiteY2"/>
              <a:gd fmla="*/ 2113613 w 2199878" name="connsiteX3"/>
              <a:gd fmla="*/ 25879 h 3623094" name="connsiteY3"/>
              <a:gd fmla="*/ 1966964 w 2199878" name="connsiteX4"/>
              <a:gd fmla="*/ 34506 h 3623094" name="connsiteY4"/>
              <a:gd fmla="*/ 1915206 w 2199878" name="connsiteX5"/>
              <a:gd fmla="*/ 43132 h 3623094" name="connsiteY5"/>
              <a:gd fmla="*/ 1820315 w 2199878" name="connsiteX6"/>
              <a:gd fmla="*/ 51759 h 3623094" name="connsiteY6"/>
              <a:gd fmla="*/ 1665040 w 2199878" name="connsiteX7"/>
              <a:gd fmla="*/ 69011 h 3623094" name="connsiteY7"/>
              <a:gd fmla="*/ 1613281 w 2199878" name="connsiteX8"/>
              <a:gd fmla="*/ 86264 h 3623094" name="connsiteY8"/>
              <a:gd fmla="*/ 1561523 w 2199878" name="connsiteX9"/>
              <a:gd fmla="*/ 94891 h 3623094" name="connsiteY9"/>
              <a:gd fmla="*/ 1509764 w 2199878" name="connsiteX10"/>
              <a:gd fmla="*/ 112143 h 3623094" name="connsiteY10"/>
              <a:gd fmla="*/ 1380368 w 2199878" name="connsiteX11"/>
              <a:gd fmla="*/ 103517 h 3623094" name="connsiteY11"/>
              <a:gd fmla="*/ 1328610 w 2199878" name="connsiteX12"/>
              <a:gd fmla="*/ 60385 h 3623094" name="connsiteY12"/>
              <a:gd fmla="*/ 1242345 w 2199878" name="connsiteX13"/>
              <a:gd fmla="*/ 8627 h 3623094" name="connsiteY13"/>
              <a:gd fmla="*/ 1190587 w 2199878" name="connsiteX14"/>
              <a:gd fmla="*/ 0 h 3623094" name="connsiteY14"/>
              <a:gd fmla="*/ 1173334 w 2199878" name="connsiteX15"/>
              <a:gd fmla="*/ 34506 h 3623094" name="connsiteY15"/>
              <a:gd fmla="*/ 1156081 w 2199878" name="connsiteX16"/>
              <a:gd fmla="*/ 86264 h 3623094" name="connsiteY16"/>
              <a:gd fmla="*/ 1130202 w 2199878" name="connsiteX17"/>
              <a:gd fmla="*/ 155276 h 3623094" name="connsiteY17"/>
              <a:gd fmla="*/ 1112949 w 2199878" name="connsiteX18"/>
              <a:gd fmla="*/ 181155 h 3623094" name="connsiteY18"/>
              <a:gd fmla="*/ 1078444 w 2199878" name="connsiteX19"/>
              <a:gd fmla="*/ 267419 h 3623094" name="connsiteY19"/>
              <a:gd fmla="*/ 1069817 w 2199878" name="connsiteX20"/>
              <a:gd fmla="*/ 293298 h 3623094" name="connsiteY20"/>
              <a:gd fmla="*/ 1026685 w 2199878" name="connsiteX21"/>
              <a:gd fmla="*/ 345057 h 3623094" name="connsiteY21"/>
              <a:gd fmla="*/ 992179 w 2199878" name="connsiteX22"/>
              <a:gd fmla="*/ 388189 h 3623094" name="connsiteY22"/>
              <a:gd fmla="*/ 983553 w 2199878" name="connsiteX23"/>
              <a:gd fmla="*/ 414068 h 3623094" name="connsiteY23"/>
              <a:gd fmla="*/ 957674 w 2199878" name="connsiteX24"/>
              <a:gd fmla="*/ 439947 h 3623094" name="connsiteY24"/>
              <a:gd fmla="*/ 923168 w 2199878" name="connsiteX25"/>
              <a:gd fmla="*/ 491706 h 3623094" name="connsiteY25"/>
              <a:gd fmla="*/ 897289 w 2199878" name="connsiteX26"/>
              <a:gd fmla="*/ 526211 h 3623094" name="connsiteY26"/>
              <a:gd fmla="*/ 888662 w 2199878" name="connsiteX27"/>
              <a:gd fmla="*/ 552091 h 3623094" name="connsiteY27"/>
              <a:gd fmla="*/ 854157 w 2199878" name="connsiteX28"/>
              <a:gd fmla="*/ 612476 h 3623094" name="connsiteY28"/>
              <a:gd fmla="*/ 845530 w 2199878" name="connsiteX29"/>
              <a:gd fmla="*/ 638355 h 3623094" name="connsiteY29"/>
              <a:gd fmla="*/ 811025 w 2199878" name="connsiteX30"/>
              <a:gd fmla="*/ 690113 h 3623094" name="connsiteY30"/>
              <a:gd fmla="*/ 793772 w 2199878" name="connsiteX31"/>
              <a:gd fmla="*/ 715993 h 3623094" name="connsiteY31"/>
              <a:gd fmla="*/ 759266 w 2199878" name="connsiteX32"/>
              <a:gd fmla="*/ 776377 h 3623094" name="connsiteY32"/>
              <a:gd fmla="*/ 733387 w 2199878" name="connsiteX33"/>
              <a:gd fmla="*/ 802257 h 3623094" name="connsiteY33"/>
              <a:gd fmla="*/ 707508 w 2199878" name="connsiteX34"/>
              <a:gd fmla="*/ 854015 h 3623094" name="connsiteY34"/>
              <a:gd fmla="*/ 673002 w 2199878" name="connsiteX35"/>
              <a:gd fmla="*/ 914400 h 3623094" name="connsiteY35"/>
              <a:gd fmla="*/ 664376 w 2199878" name="connsiteX36"/>
              <a:gd fmla="*/ 948906 h 3623094" name="connsiteY36"/>
              <a:gd fmla="*/ 603991 w 2199878" name="connsiteX37"/>
              <a:gd fmla="*/ 1026543 h 3623094" name="connsiteY37"/>
              <a:gd fmla="*/ 552232 w 2199878" name="connsiteX38"/>
              <a:gd fmla="*/ 1061049 h 3623094" name="connsiteY38"/>
              <a:gd fmla="*/ 526353 w 2199878" name="connsiteX39"/>
              <a:gd fmla="*/ 1069676 h 3623094" name="connsiteY39"/>
              <a:gd fmla="*/ 474595 w 2199878" name="connsiteX40"/>
              <a:gd fmla="*/ 1104181 h 3623094" name="connsiteY40"/>
              <a:gd fmla="*/ 396957 w 2199878" name="connsiteX41"/>
              <a:gd fmla="*/ 1147313 h 3623094" name="connsiteY41"/>
              <a:gd fmla="*/ 336572 w 2199878" name="connsiteX42"/>
              <a:gd fmla="*/ 1216325 h 3623094" name="connsiteY42"/>
              <a:gd fmla="*/ 319319 w 2199878" name="connsiteX43"/>
              <a:gd fmla="*/ 1242204 h 3623094" name="connsiteY43"/>
              <a:gd fmla="*/ 267561 w 2199878" name="connsiteX44"/>
              <a:gd fmla="*/ 1268083 h 3623094" name="connsiteY44"/>
              <a:gd fmla="*/ 250308 w 2199878" name="connsiteX45"/>
              <a:gd fmla="*/ 1293962 h 3623094" name="connsiteY45"/>
              <a:gd fmla="*/ 224428 w 2199878" name="connsiteX46"/>
              <a:gd fmla="*/ 1311215 h 3623094" name="connsiteY46"/>
              <a:gd fmla="*/ 189923 w 2199878" name="connsiteX47"/>
              <a:gd fmla="*/ 1362974 h 3623094" name="connsiteY47"/>
              <a:gd fmla="*/ 172670 w 2199878" name="connsiteX48"/>
              <a:gd fmla="*/ 1388853 h 3623094" name="connsiteY48"/>
              <a:gd fmla="*/ 155417 w 2199878" name="connsiteX49"/>
              <a:gd fmla="*/ 1414732 h 3623094" name="connsiteY49"/>
              <a:gd fmla="*/ 129538 w 2199878" name="connsiteX50"/>
              <a:gd fmla="*/ 1431985 h 3623094" name="connsiteY50"/>
              <a:gd fmla="*/ 112285 w 2199878" name="connsiteX51"/>
              <a:gd fmla="*/ 1457864 h 3623094" name="connsiteY51"/>
              <a:gd fmla="*/ 34647 w 2199878" name="connsiteX52"/>
              <a:gd fmla="*/ 1526876 h 3623094" name="connsiteY52"/>
              <a:gd fmla="*/ 17395 w 2199878" name="connsiteX53"/>
              <a:gd fmla="*/ 1682151 h 3623094" name="connsiteY53"/>
              <a:gd fmla="*/ 17395 w 2199878" name="connsiteX54"/>
              <a:gd fmla="*/ 1785668 h 3623094" name="connsiteY54"/>
              <a:gd fmla="*/ 69153 w 2199878" name="connsiteX55"/>
              <a:gd fmla="*/ 1863306 h 3623094" name="connsiteY55"/>
              <a:gd fmla="*/ 86406 w 2199878" name="connsiteX56"/>
              <a:gd fmla="*/ 1906438 h 3623094" name="connsiteY56"/>
              <a:gd fmla="*/ 129538 w 2199878" name="connsiteX57"/>
              <a:gd fmla="*/ 1966823 h 3623094" name="connsiteY57"/>
              <a:gd fmla="*/ 155417 w 2199878" name="connsiteX58"/>
              <a:gd fmla="*/ 1975449 h 3623094" name="connsiteY58"/>
              <a:gd fmla="*/ 233055 w 2199878" name="connsiteX59"/>
              <a:gd fmla="*/ 2035834 h 3623094" name="connsiteY59"/>
              <a:gd fmla="*/ 258934 w 2199878" name="connsiteX60"/>
              <a:gd fmla="*/ 2053087 h 3623094" name="connsiteY60"/>
              <a:gd fmla="*/ 284813 w 2199878" name="connsiteX61"/>
              <a:gd fmla="*/ 2070340 h 3623094" name="connsiteY61"/>
              <a:gd fmla="*/ 310693 w 2199878" name="connsiteX62"/>
              <a:gd fmla="*/ 2078966 h 3623094" name="connsiteY62"/>
              <a:gd fmla="*/ 336572 w 2199878" name="connsiteX63"/>
              <a:gd fmla="*/ 2096219 h 3623094" name="connsiteY63"/>
              <a:gd fmla="*/ 388330 w 2199878" name="connsiteX64"/>
              <a:gd fmla="*/ 2113472 h 3623094" name="connsiteY64"/>
              <a:gd fmla="*/ 440089 w 2199878" name="connsiteX65"/>
              <a:gd fmla="*/ 2156604 h 3623094" name="connsiteY65"/>
              <a:gd fmla="*/ 465968 w 2199878" name="connsiteX66"/>
              <a:gd fmla="*/ 2225615 h 3623094" name="connsiteY66"/>
              <a:gd fmla="*/ 491847 w 2199878" name="connsiteX67"/>
              <a:gd fmla="*/ 2242868 h 3623094" name="connsiteY67"/>
              <a:gd fmla="*/ 509100 w 2199878" name="connsiteX68"/>
              <a:gd fmla="*/ 2268747 h 3623094" name="connsiteY68"/>
              <a:gd fmla="*/ 534979 w 2199878" name="connsiteX69"/>
              <a:gd fmla="*/ 2286000 h 3623094" name="connsiteY69"/>
              <a:gd fmla="*/ 586738 w 2199878" name="connsiteX70"/>
              <a:gd fmla="*/ 2337759 h 3623094" name="connsiteY70"/>
              <a:gd fmla="*/ 569485 w 2199878" name="connsiteX71"/>
              <a:gd fmla="*/ 2372264 h 3623094" name="connsiteY71"/>
              <a:gd fmla="*/ 578112 w 2199878" name="connsiteX72"/>
              <a:gd fmla="*/ 2398143 h 3623094" name="connsiteY72"/>
              <a:gd fmla="*/ 629870 w 2199878" name="connsiteX73"/>
              <a:gd fmla="*/ 2424023 h 3623094" name="connsiteY73"/>
              <a:gd fmla="*/ 647123 w 2199878" name="connsiteX74"/>
              <a:gd fmla="*/ 2449902 h 3623094" name="connsiteY74"/>
              <a:gd fmla="*/ 742013 w 2199878" name="connsiteX75"/>
              <a:gd fmla="*/ 2484408 h 3623094" name="connsiteY75"/>
              <a:gd fmla="*/ 793772 w 2199878" name="connsiteX76"/>
              <a:gd fmla="*/ 2518913 h 3623094" name="connsiteY76"/>
              <a:gd fmla="*/ 854157 w 2199878" name="connsiteX77"/>
              <a:gd fmla="*/ 2536166 h 3623094" name="connsiteY77"/>
              <a:gd fmla="*/ 931795 w 2199878" name="connsiteX78"/>
              <a:gd fmla="*/ 2553419 h 3623094" name="connsiteY78"/>
              <a:gd fmla="*/ 992179 w 2199878" name="connsiteX79"/>
              <a:gd fmla="*/ 2579298 h 3623094" name="connsiteY79"/>
              <a:gd fmla="*/ 1043938 w 2199878" name="connsiteX80"/>
              <a:gd fmla="*/ 2562045 h 3623094" name="connsiteY80"/>
              <a:gd fmla="*/ 1069817 w 2199878" name="connsiteX81"/>
              <a:gd fmla="*/ 2553419 h 3623094" name="connsiteY81"/>
              <a:gd fmla="*/ 1130202 w 2199878" name="connsiteX82"/>
              <a:gd fmla="*/ 2562045 h 3623094" name="connsiteY82"/>
              <a:gd fmla="*/ 1164708 w 2199878" name="connsiteX83"/>
              <a:gd fmla="*/ 2622430 h 3623094" name="connsiteY83"/>
              <a:gd fmla="*/ 1181961 w 2199878" name="connsiteX84"/>
              <a:gd fmla="*/ 2674189 h 3623094" name="connsiteY84"/>
              <a:gd fmla="*/ 1190587 w 2199878" name="connsiteX85"/>
              <a:gd fmla="*/ 2700068 h 3623094" name="connsiteY85"/>
              <a:gd fmla="*/ 1268225 w 2199878" name="connsiteX86"/>
              <a:gd fmla="*/ 2743200 h 3623094" name="connsiteY86"/>
              <a:gd fmla="*/ 1345862 w 2199878" name="connsiteX87"/>
              <a:gd fmla="*/ 2812211 h 3623094" name="connsiteY87"/>
              <a:gd fmla="*/ 1363115 w 2199878" name="connsiteX88"/>
              <a:gd fmla="*/ 2838091 h 3623094" name="connsiteY88"/>
              <a:gd fmla="*/ 1397621 w 2199878" name="connsiteX89"/>
              <a:gd fmla="*/ 2855343 h 3623094" name="connsiteY89"/>
              <a:gd fmla="*/ 1423500 w 2199878" name="connsiteX90"/>
              <a:gd fmla="*/ 2872596 h 3623094" name="connsiteY90"/>
              <a:gd fmla="*/ 1449379 w 2199878" name="connsiteX91"/>
              <a:gd fmla="*/ 2881223 h 3623094" name="connsiteY91"/>
              <a:gd fmla="*/ 1501138 w 2199878" name="connsiteX92"/>
              <a:gd fmla="*/ 2915728 h 3623094" name="connsiteY92"/>
              <a:gd fmla="*/ 1527017 w 2199878" name="connsiteX93"/>
              <a:gd fmla="*/ 2932981 h 3623094" name="connsiteY93"/>
              <a:gd fmla="*/ 1570149 w 2199878" name="connsiteX94"/>
              <a:gd fmla="*/ 2984740 h 3623094" name="connsiteY94"/>
              <a:gd fmla="*/ 1587402 w 2199878" name="connsiteX95"/>
              <a:gd fmla="*/ 3036498 h 3623094" name="connsiteY95"/>
              <a:gd fmla="*/ 1604655 w 2199878" name="connsiteX96"/>
              <a:gd fmla="*/ 3105510 h 3623094" name="connsiteY96"/>
              <a:gd fmla="*/ 1570149 w 2199878" name="connsiteX97"/>
              <a:gd fmla="*/ 3200400 h 3623094" name="connsiteY97"/>
              <a:gd fmla="*/ 1518391 w 2199878" name="connsiteX98"/>
              <a:gd fmla="*/ 3252159 h 3623094" name="connsiteY98"/>
              <a:gd fmla="*/ 1475259 w 2199878" name="connsiteX99"/>
              <a:gd fmla="*/ 3303917 h 3623094" name="connsiteY99"/>
              <a:gd fmla="*/ 1458006 w 2199878" name="connsiteX100"/>
              <a:gd fmla="*/ 3355676 h 3623094" name="connsiteY100"/>
              <a:gd fmla="*/ 1440753 w 2199878" name="connsiteX101"/>
              <a:gd fmla="*/ 3441940 h 3623094" name="connsiteY101"/>
              <a:gd fmla="*/ 1414874 w 2199878" name="connsiteX102"/>
              <a:gd fmla="*/ 3493698 h 3623094" name="connsiteY102"/>
              <a:gd fmla="*/ 1388995 w 2199878" name="connsiteX103"/>
              <a:gd fmla="*/ 3510951 h 3623094" name="connsiteY103"/>
              <a:gd fmla="*/ 1345862 w 2199878" name="connsiteX104"/>
              <a:gd fmla="*/ 3554083 h 3623094" name="connsiteY104"/>
              <a:gd fmla="*/ 1311357 w 2199878" name="connsiteX105"/>
              <a:gd fmla="*/ 3588589 h 3623094" name="connsiteY105"/>
              <a:gd fmla="*/ 1259598 w 2199878" name="connsiteX106"/>
              <a:gd fmla="*/ 3623094 h 3623094" name="connsiteY106"/>
              <a:gd fmla="*/ 1173334 w 2199878" name="connsiteX107"/>
              <a:gd fmla="*/ 3623094 h 3623094" name="connsiteY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b="b" l="l" r="r" t="t"/>
            <a:pathLst>
              <a:path h="3623094" w="2199878">
                <a:moveTo>
                  <a:pt x="2199878" y="163902"/>
                </a:moveTo>
                <a:cubicBezTo>
                  <a:pt x="2194652" y="127322"/>
                  <a:pt x="2194204" y="80591"/>
                  <a:pt x="2165372" y="51759"/>
                </a:cubicBezTo>
                <a:cubicBezTo>
                  <a:pt x="2158041" y="44428"/>
                  <a:pt x="2148766" y="39143"/>
                  <a:pt x="2139493" y="34506"/>
                </a:cubicBezTo>
                <a:cubicBezTo>
                  <a:pt x="2131360" y="30439"/>
                  <a:pt x="2122240" y="28755"/>
                  <a:pt x="2113613" y="25879"/>
                </a:cubicBezTo>
                <a:cubicBezTo>
                  <a:pt x="2064730" y="28755"/>
                  <a:pt x="2015747" y="30264"/>
                  <a:pt x="1966964" y="34506"/>
                </a:cubicBezTo>
                <a:cubicBezTo>
                  <a:pt x="1949539" y="36021"/>
                  <a:pt x="1932577" y="41088"/>
                  <a:pt x="1915206" y="43132"/>
                </a:cubicBezTo>
                <a:cubicBezTo>
                  <a:pt x="1883663" y="46843"/>
                  <a:pt x="1851945" y="48883"/>
                  <a:pt x="1820315" y="51759"/>
                </a:cubicBezTo>
                <a:cubicBezTo>
                  <a:pt x="1741775" y="77938"/>
                  <a:pt x="1858901" y="41317"/>
                  <a:pt x="1665040" y="69011"/>
                </a:cubicBezTo>
                <a:cubicBezTo>
                  <a:pt x="1647037" y="71583"/>
                  <a:pt x="1631220" y="83274"/>
                  <a:pt x="1613281" y="86264"/>
                </a:cubicBezTo>
                <a:cubicBezTo>
                  <a:pt x="1596028" y="89140"/>
                  <a:pt x="1578491" y="90649"/>
                  <a:pt x="1561523" y="94891"/>
                </a:cubicBezTo>
                <a:cubicBezTo>
                  <a:pt x="1543880" y="99302"/>
                  <a:pt x="1509764" y="112143"/>
                  <a:pt x="1509764" y="112143"/>
                </a:cubicBezTo>
                <a:cubicBezTo>
                  <a:pt x="1466632" y="109268"/>
                  <a:pt x="1423008" y="110624"/>
                  <a:pt x="1380368" y="103517"/>
                </a:cubicBezTo>
                <a:cubicBezTo>
                  <a:pt x="1363555" y="100715"/>
                  <a:pt x="1339208" y="68628"/>
                  <a:pt x="1328610" y="60385"/>
                </a:cubicBezTo>
                <a:cubicBezTo>
                  <a:pt x="1316481" y="50952"/>
                  <a:pt x="1264185" y="15179"/>
                  <a:pt x="1242345" y="8627"/>
                </a:cubicBezTo>
                <a:cubicBezTo>
                  <a:pt x="1225592" y="3601"/>
                  <a:pt x="1207840" y="2876"/>
                  <a:pt x="1190587" y="0"/>
                </a:cubicBezTo>
                <a:cubicBezTo>
                  <a:pt x="1184836" y="11502"/>
                  <a:pt x="1178110" y="22566"/>
                  <a:pt x="1173334" y="34506"/>
                </a:cubicBezTo>
                <a:cubicBezTo>
                  <a:pt x="1166580" y="51391"/>
                  <a:pt x="1161832" y="69011"/>
                  <a:pt x="1156081" y="86264"/>
                </a:cubicBezTo>
                <a:cubicBezTo>
                  <a:pt x="1148614" y="108665"/>
                  <a:pt x="1140519" y="134642"/>
                  <a:pt x="1130202" y="155276"/>
                </a:cubicBezTo>
                <a:cubicBezTo>
                  <a:pt x="1125565" y="164549"/>
                  <a:pt x="1118700" y="172529"/>
                  <a:pt x="1112949" y="181155"/>
                </a:cubicBezTo>
                <a:cubicBezTo>
                  <a:pt x="1073682" y="298952"/>
                  <a:pt x="1116519" y="178576"/>
                  <a:pt x="1078444" y="267419"/>
                </a:cubicBezTo>
                <a:cubicBezTo>
                  <a:pt x="1074862" y="275777"/>
                  <a:pt x="1073884" y="285165"/>
                  <a:pt x="1069817" y="293298"/>
                </a:cubicBezTo>
                <a:cubicBezTo>
                  <a:pt x="1057807" y="317317"/>
                  <a:pt x="1045762" y="325979"/>
                  <a:pt x="1026685" y="345057"/>
                </a:cubicBezTo>
                <a:cubicBezTo>
                  <a:pt x="1005004" y="410104"/>
                  <a:pt x="1036773" y="332448"/>
                  <a:pt x="992179" y="388189"/>
                </a:cubicBezTo>
                <a:cubicBezTo>
                  <a:pt x="986499" y="395289"/>
                  <a:pt x="988597" y="406502"/>
                  <a:pt x="983553" y="414068"/>
                </a:cubicBezTo>
                <a:cubicBezTo>
                  <a:pt x="976786" y="424219"/>
                  <a:pt x="965164" y="430317"/>
                  <a:pt x="957674" y="439947"/>
                </a:cubicBezTo>
                <a:cubicBezTo>
                  <a:pt x="944944" y="456315"/>
                  <a:pt x="935609" y="475118"/>
                  <a:pt x="923168" y="491706"/>
                </a:cubicBezTo>
                <a:lnTo>
                  <a:pt x="897289" y="526211"/>
                </a:lnTo>
                <a:cubicBezTo>
                  <a:pt x="894413" y="534838"/>
                  <a:pt x="892729" y="543958"/>
                  <a:pt x="888662" y="552091"/>
                </a:cubicBezTo>
                <a:cubicBezTo>
                  <a:pt x="845339" y="638739"/>
                  <a:pt x="899537" y="506592"/>
                  <a:pt x="854157" y="612476"/>
                </a:cubicBezTo>
                <a:cubicBezTo>
                  <a:pt x="850575" y="620834"/>
                  <a:pt x="849946" y="630406"/>
                  <a:pt x="845530" y="638355"/>
                </a:cubicBezTo>
                <a:cubicBezTo>
                  <a:pt x="835460" y="656481"/>
                  <a:pt x="822527" y="672860"/>
                  <a:pt x="811025" y="690113"/>
                </a:cubicBezTo>
                <a:cubicBezTo>
                  <a:pt x="805274" y="698740"/>
                  <a:pt x="798409" y="706720"/>
                  <a:pt x="793772" y="715993"/>
                </a:cubicBezTo>
                <a:cubicBezTo>
                  <a:pt x="783224" y="737088"/>
                  <a:pt x="774508" y="758087"/>
                  <a:pt x="759266" y="776377"/>
                </a:cubicBezTo>
                <a:cubicBezTo>
                  <a:pt x="751456" y="785749"/>
                  <a:pt x="742013" y="793630"/>
                  <a:pt x="733387" y="802257"/>
                </a:cubicBezTo>
                <a:cubicBezTo>
                  <a:pt x="717572" y="849705"/>
                  <a:pt x="734264" y="807192"/>
                  <a:pt x="707508" y="854015"/>
                </a:cubicBezTo>
                <a:cubicBezTo>
                  <a:pt x="663729" y="930628"/>
                  <a:pt x="715036" y="851350"/>
                  <a:pt x="673002" y="914400"/>
                </a:cubicBezTo>
                <a:cubicBezTo>
                  <a:pt x="670127" y="925902"/>
                  <a:pt x="669678" y="938302"/>
                  <a:pt x="664376" y="948906"/>
                </a:cubicBezTo>
                <a:cubicBezTo>
                  <a:pt x="652517" y="972624"/>
                  <a:pt x="627226" y="1008471"/>
                  <a:pt x="603991" y="1026543"/>
                </a:cubicBezTo>
                <a:cubicBezTo>
                  <a:pt x="587623" y="1039273"/>
                  <a:pt x="571903" y="1054491"/>
                  <a:pt x="552232" y="1061049"/>
                </a:cubicBezTo>
                <a:lnTo>
                  <a:pt x="526353" y="1069676"/>
                </a:lnTo>
                <a:cubicBezTo>
                  <a:pt x="468919" y="1127110"/>
                  <a:pt x="530774" y="1072970"/>
                  <a:pt x="474595" y="1104181"/>
                </a:cubicBezTo>
                <a:cubicBezTo>
                  <a:pt x="385608" y="1153618"/>
                  <a:pt x="455515" y="1127794"/>
                  <a:pt x="396957" y="1147313"/>
                </a:cubicBezTo>
                <a:cubicBezTo>
                  <a:pt x="356700" y="1207698"/>
                  <a:pt x="379704" y="1187570"/>
                  <a:pt x="336572" y="1216325"/>
                </a:cubicBezTo>
                <a:cubicBezTo>
                  <a:pt x="330821" y="1224951"/>
                  <a:pt x="326650" y="1234873"/>
                  <a:pt x="319319" y="1242204"/>
                </a:cubicBezTo>
                <a:cubicBezTo>
                  <a:pt x="302596" y="1258927"/>
                  <a:pt x="288610" y="1261067"/>
                  <a:pt x="267561" y="1268083"/>
                </a:cubicBezTo>
                <a:cubicBezTo>
                  <a:pt x="261810" y="1276709"/>
                  <a:pt x="257639" y="1286631"/>
                  <a:pt x="250308" y="1293962"/>
                </a:cubicBezTo>
                <a:cubicBezTo>
                  <a:pt x="242977" y="1301293"/>
                  <a:pt x="231255" y="1303412"/>
                  <a:pt x="224428" y="1311215"/>
                </a:cubicBezTo>
                <a:cubicBezTo>
                  <a:pt x="210774" y="1326820"/>
                  <a:pt x="201425" y="1345721"/>
                  <a:pt x="189923" y="1362974"/>
                </a:cubicBezTo>
                <a:lnTo>
                  <a:pt x="172670" y="1388853"/>
                </a:lnTo>
                <a:cubicBezTo>
                  <a:pt x="166919" y="1397479"/>
                  <a:pt x="164043" y="1408981"/>
                  <a:pt x="155417" y="1414732"/>
                </a:cubicBezTo>
                <a:lnTo>
                  <a:pt x="129538" y="1431985"/>
                </a:lnTo>
                <a:cubicBezTo>
                  <a:pt x="123787" y="1440611"/>
                  <a:pt x="119173" y="1450115"/>
                  <a:pt x="112285" y="1457864"/>
                </a:cubicBezTo>
                <a:cubicBezTo>
                  <a:pt x="69309" y="1506212"/>
                  <a:pt x="73982" y="1500653"/>
                  <a:pt x="34647" y="1526876"/>
                </a:cubicBezTo>
                <a:cubicBezTo>
                  <a:pt x="28896" y="1578634"/>
                  <a:pt x="24760" y="1630598"/>
                  <a:pt x="17395" y="1682151"/>
                </a:cubicBezTo>
                <a:cubicBezTo>
                  <a:pt x="9296" y="1738843"/>
                  <a:pt x="-17329" y="1681494"/>
                  <a:pt x="17395" y="1785668"/>
                </a:cubicBezTo>
                <a:cubicBezTo>
                  <a:pt x="51906" y="1889203"/>
                  <a:pt x="43270" y="1798600"/>
                  <a:pt x="69153" y="1863306"/>
                </a:cubicBezTo>
                <a:cubicBezTo>
                  <a:pt x="74904" y="1877683"/>
                  <a:pt x="80117" y="1892288"/>
                  <a:pt x="86406" y="1906438"/>
                </a:cubicBezTo>
                <a:cubicBezTo>
                  <a:pt x="97768" y="1932001"/>
                  <a:pt x="105332" y="1950685"/>
                  <a:pt x="129538" y="1966823"/>
                </a:cubicBezTo>
                <a:cubicBezTo>
                  <a:pt x="137104" y="1971867"/>
                  <a:pt x="146791" y="1972574"/>
                  <a:pt x="155417" y="1975449"/>
                </a:cubicBezTo>
                <a:cubicBezTo>
                  <a:pt x="195959" y="2015991"/>
                  <a:pt x="171145" y="1994560"/>
                  <a:pt x="233055" y="2035834"/>
                </a:cubicBezTo>
                <a:lnTo>
                  <a:pt x="258934" y="2053087"/>
                </a:lnTo>
                <a:cubicBezTo>
                  <a:pt x="267560" y="2058838"/>
                  <a:pt x="274977" y="2067062"/>
                  <a:pt x="284813" y="2070340"/>
                </a:cubicBezTo>
                <a:lnTo>
                  <a:pt x="310693" y="2078966"/>
                </a:lnTo>
                <a:cubicBezTo>
                  <a:pt x="319319" y="2084717"/>
                  <a:pt x="327098" y="2092008"/>
                  <a:pt x="336572" y="2096219"/>
                </a:cubicBezTo>
                <a:cubicBezTo>
                  <a:pt x="353190" y="2103605"/>
                  <a:pt x="373198" y="2103384"/>
                  <a:pt x="388330" y="2113472"/>
                </a:cubicBezTo>
                <a:cubicBezTo>
                  <a:pt x="424361" y="2137492"/>
                  <a:pt x="406879" y="2123394"/>
                  <a:pt x="440089" y="2156604"/>
                </a:cubicBezTo>
                <a:cubicBezTo>
                  <a:pt x="448715" y="2179608"/>
                  <a:pt x="453328" y="2204548"/>
                  <a:pt x="465968" y="2225615"/>
                </a:cubicBezTo>
                <a:cubicBezTo>
                  <a:pt x="471302" y="2234505"/>
                  <a:pt x="484516" y="2235537"/>
                  <a:pt x="491847" y="2242868"/>
                </a:cubicBezTo>
                <a:cubicBezTo>
                  <a:pt x="499178" y="2250199"/>
                  <a:pt x="501769" y="2261416"/>
                  <a:pt x="509100" y="2268747"/>
                </a:cubicBezTo>
                <a:cubicBezTo>
                  <a:pt x="516431" y="2276078"/>
                  <a:pt x="527230" y="2279112"/>
                  <a:pt x="534979" y="2286000"/>
                </a:cubicBezTo>
                <a:cubicBezTo>
                  <a:pt x="553215" y="2302210"/>
                  <a:pt x="586738" y="2337759"/>
                  <a:pt x="586738" y="2337759"/>
                </a:cubicBezTo>
                <a:cubicBezTo>
                  <a:pt x="580987" y="2349261"/>
                  <a:pt x="571304" y="2359534"/>
                  <a:pt x="569485" y="2372264"/>
                </a:cubicBezTo>
                <a:cubicBezTo>
                  <a:pt x="568199" y="2381266"/>
                  <a:pt x="572432" y="2391043"/>
                  <a:pt x="578112" y="2398143"/>
                </a:cubicBezTo>
                <a:cubicBezTo>
                  <a:pt x="590274" y="2413345"/>
                  <a:pt x="612822" y="2418340"/>
                  <a:pt x="629870" y="2424023"/>
                </a:cubicBezTo>
                <a:cubicBezTo>
                  <a:pt x="635621" y="2432649"/>
                  <a:pt x="638687" y="2443876"/>
                  <a:pt x="647123" y="2449902"/>
                </a:cubicBezTo>
                <a:cubicBezTo>
                  <a:pt x="707058" y="2492713"/>
                  <a:pt x="675661" y="2440175"/>
                  <a:pt x="742013" y="2484408"/>
                </a:cubicBezTo>
                <a:cubicBezTo>
                  <a:pt x="759266" y="2495910"/>
                  <a:pt x="773656" y="2513884"/>
                  <a:pt x="793772" y="2518913"/>
                </a:cubicBezTo>
                <a:cubicBezTo>
                  <a:pt x="901630" y="2545879"/>
                  <a:pt x="767539" y="2511417"/>
                  <a:pt x="854157" y="2536166"/>
                </a:cubicBezTo>
                <a:cubicBezTo>
                  <a:pt x="916156" y="2553880"/>
                  <a:pt x="860626" y="2535628"/>
                  <a:pt x="931795" y="2553419"/>
                </a:cubicBezTo>
                <a:cubicBezTo>
                  <a:pt x="957182" y="2559765"/>
                  <a:pt x="967490" y="2566953"/>
                  <a:pt x="992179" y="2579298"/>
                </a:cubicBezTo>
                <a:lnTo>
                  <a:pt x="1043938" y="2562045"/>
                </a:lnTo>
                <a:lnTo>
                  <a:pt x="1069817" y="2553419"/>
                </a:lnTo>
                <a:cubicBezTo>
                  <a:pt x="1089945" y="2556294"/>
                  <a:pt x="1111324" y="2554494"/>
                  <a:pt x="1130202" y="2562045"/>
                </a:cubicBezTo>
                <a:cubicBezTo>
                  <a:pt x="1160164" y="2574030"/>
                  <a:pt x="1157301" y="2597740"/>
                  <a:pt x="1164708" y="2622430"/>
                </a:cubicBezTo>
                <a:cubicBezTo>
                  <a:pt x="1169934" y="2639849"/>
                  <a:pt x="1176210" y="2656936"/>
                  <a:pt x="1181961" y="2674189"/>
                </a:cubicBezTo>
                <a:cubicBezTo>
                  <a:pt x="1184836" y="2682815"/>
                  <a:pt x="1183021" y="2695024"/>
                  <a:pt x="1190587" y="2700068"/>
                </a:cubicBezTo>
                <a:cubicBezTo>
                  <a:pt x="1249911" y="2739618"/>
                  <a:pt x="1222674" y="2728017"/>
                  <a:pt x="1268225" y="2743200"/>
                </a:cubicBezTo>
                <a:cubicBezTo>
                  <a:pt x="1299340" y="2763943"/>
                  <a:pt x="1322228" y="2776759"/>
                  <a:pt x="1345862" y="2812211"/>
                </a:cubicBezTo>
                <a:cubicBezTo>
                  <a:pt x="1351613" y="2820838"/>
                  <a:pt x="1355150" y="2831454"/>
                  <a:pt x="1363115" y="2838091"/>
                </a:cubicBezTo>
                <a:cubicBezTo>
                  <a:pt x="1372994" y="2846323"/>
                  <a:pt x="1386456" y="2848963"/>
                  <a:pt x="1397621" y="2855343"/>
                </a:cubicBezTo>
                <a:cubicBezTo>
                  <a:pt x="1406623" y="2860487"/>
                  <a:pt x="1414227" y="2867959"/>
                  <a:pt x="1423500" y="2872596"/>
                </a:cubicBezTo>
                <a:cubicBezTo>
                  <a:pt x="1431633" y="2876663"/>
                  <a:pt x="1441430" y="2876807"/>
                  <a:pt x="1449379" y="2881223"/>
                </a:cubicBezTo>
                <a:cubicBezTo>
                  <a:pt x="1467505" y="2891293"/>
                  <a:pt x="1483885" y="2904226"/>
                  <a:pt x="1501138" y="2915728"/>
                </a:cubicBezTo>
                <a:cubicBezTo>
                  <a:pt x="1509764" y="2921479"/>
                  <a:pt x="1519686" y="2925650"/>
                  <a:pt x="1527017" y="2932981"/>
                </a:cubicBezTo>
                <a:cubicBezTo>
                  <a:pt x="1543270" y="2949234"/>
                  <a:pt x="1560540" y="2963121"/>
                  <a:pt x="1570149" y="2984740"/>
                </a:cubicBezTo>
                <a:cubicBezTo>
                  <a:pt x="1577535" y="3001359"/>
                  <a:pt x="1581651" y="3019245"/>
                  <a:pt x="1587402" y="3036498"/>
                </a:cubicBezTo>
                <a:cubicBezTo>
                  <a:pt x="1600664" y="3076283"/>
                  <a:pt x="1594246" y="3053467"/>
                  <a:pt x="1604655" y="3105510"/>
                </a:cubicBezTo>
                <a:cubicBezTo>
                  <a:pt x="1593957" y="3148300"/>
                  <a:pt x="1596589" y="3170654"/>
                  <a:pt x="1570149" y="3200400"/>
                </a:cubicBezTo>
                <a:cubicBezTo>
                  <a:pt x="1553939" y="3218636"/>
                  <a:pt x="1535644" y="3234906"/>
                  <a:pt x="1518391" y="3252159"/>
                </a:cubicBezTo>
                <a:cubicBezTo>
                  <a:pt x="1502140" y="3268410"/>
                  <a:pt x="1484867" y="3282300"/>
                  <a:pt x="1475259" y="3303917"/>
                </a:cubicBezTo>
                <a:cubicBezTo>
                  <a:pt x="1467873" y="3320536"/>
                  <a:pt x="1460996" y="3337737"/>
                  <a:pt x="1458006" y="3355676"/>
                </a:cubicBezTo>
                <a:cubicBezTo>
                  <a:pt x="1451228" y="3396342"/>
                  <a:pt x="1451046" y="3405911"/>
                  <a:pt x="1440753" y="3441940"/>
                </a:cubicBezTo>
                <a:cubicBezTo>
                  <a:pt x="1435140" y="3461586"/>
                  <a:pt x="1429997" y="3478575"/>
                  <a:pt x="1414874" y="3493698"/>
                </a:cubicBezTo>
                <a:cubicBezTo>
                  <a:pt x="1407543" y="3501029"/>
                  <a:pt x="1397621" y="3505200"/>
                  <a:pt x="1388995" y="3510951"/>
                </a:cubicBezTo>
                <a:cubicBezTo>
                  <a:pt x="1355765" y="3560795"/>
                  <a:pt x="1390594" y="3515741"/>
                  <a:pt x="1345862" y="3554083"/>
                </a:cubicBezTo>
                <a:cubicBezTo>
                  <a:pt x="1333512" y="3564669"/>
                  <a:pt x="1324059" y="3578428"/>
                  <a:pt x="1311357" y="3588589"/>
                </a:cubicBezTo>
                <a:cubicBezTo>
                  <a:pt x="1295165" y="3601542"/>
                  <a:pt x="1280333" y="3623094"/>
                  <a:pt x="1259598" y="3623094"/>
                </a:cubicBezTo>
                <a:lnTo>
                  <a:pt x="1173334" y="3623094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9718073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32605</TotalTime>
  <Words>1386</Words>
  <Application>Microsoft Office PowerPoint</Application>
  <PresentationFormat>Diavoorstelling (4:3)</PresentationFormat>
  <Paragraphs>164</Paragraphs>
  <Slides>21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Kantoorthema</vt:lpstr>
      <vt:lpstr>Samen werken aan leefbare mobiliteit  Kernpunten mobiliteitsvisie ANIMO/BVA  Piet Boonekamp, 31 januari 2024</vt:lpstr>
      <vt:lpstr>Waarom formuleren we kernpunten ?</vt:lpstr>
      <vt:lpstr>Kernpunt 1: Gebiedsfocus  </vt:lpstr>
      <vt:lpstr>PowerPoint-presentatie</vt:lpstr>
      <vt:lpstr>Kernpunt 2: Mobiliteitstransitie</vt:lpstr>
      <vt:lpstr>Kernpunt 3: Onnodig autoverkeer ontmoedigen</vt:lpstr>
      <vt:lpstr>Onnodig verkeer in het centrumgebied</vt:lpstr>
      <vt:lpstr>Voorbeelden van sluipverkeer en alternatief</vt:lpstr>
      <vt:lpstr>Sluipverkeer uit zuiden naar Huiswaard via singels/Noorderkade</vt:lpstr>
      <vt:lpstr>Sluipverkeer uit zuiden naar Oudorp via Bierkade</vt:lpstr>
      <vt:lpstr>Sluipverkeer uit noorden naar ziekenhuis via Kennemersingel</vt:lpstr>
      <vt:lpstr>Kernpunt 4: Voldoende parkeergarages</vt:lpstr>
      <vt:lpstr>Kernpunt 5: Barrières opheffen </vt:lpstr>
      <vt:lpstr>Kernpunt 6: Doorstroming buitenring</vt:lpstr>
      <vt:lpstr>Kernpunt 7: Vrachtvervoer</vt:lpstr>
      <vt:lpstr>Kernpunt 8: Parkeernormen nieuwbouw</vt:lpstr>
      <vt:lpstr>Wat de visie biedt voor het mobiliteitsbeleid</vt:lpstr>
      <vt:lpstr>ANNEX</vt:lpstr>
      <vt:lpstr>BeIeid tegen onnodig verkeer in centrumgebied</vt:lpstr>
      <vt:lpstr>Inschatting omvang onnodig verkeer in centrumgebied</vt:lpstr>
      <vt:lpstr>Voorbeelden mobiliteitsbeleid andere steden</vt:lpstr>
    </vt:vector>
  </TitlesOfParts>
  <Company>Genigraphics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36x48 Tri-Fold</dc:title>
  <dc:creator>Jay Larson</dc:creator>
  <dc:description>Quality poster printing
www.genigraphics.com
1-800-790-4001</dc:description>
  <cp:lastModifiedBy>Boonekamp</cp:lastModifiedBy>
  <cp:revision>263</cp:revision>
  <cp:lastPrinted>2024-01-31T10:31:37Z</cp:lastPrinted>
  <dcterms:created xsi:type="dcterms:W3CDTF">2013-02-10T21:14:48Z</dcterms:created>
  <dcterms:modified xsi:type="dcterms:W3CDTF">2024-02-01T10:04:43Z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765018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