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Default ContentType="image/vnd.ms-photo" Extension="wdp"/>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package.core-properties+xml" PartName="/docProps/core.xml"/>
  <Override ContentType="application/vnd.openxmlformats-officedocument.extended-properties+xml" PartName="/docProps/app.xml"/>
  <Override ContentType="application/vnd.ms-powerpoint.revisioninfo+xml" PartName="/ppt/revisionInfo.xml"/>
  <Override ContentType="application/vnd.ms-powerpoint.changesinfo+xml" PartName="/ppt/changesInfos/changesInfo1.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1"/>
  </p:sldMasterIdLst>
  <p:notesMasterIdLst>
    <p:notesMasterId r:id="rId18"/>
  </p:notesMasterIdLst>
  <p:sldIdLst>
    <p:sldId id="266" r:id="rId2"/>
    <p:sldId id="267" r:id="rId3"/>
    <p:sldId id="295" r:id="rId4"/>
    <p:sldId id="296" r:id="rId5"/>
    <p:sldId id="297" r:id="rId6"/>
    <p:sldId id="298" r:id="rId7"/>
    <p:sldId id="269" r:id="rId8"/>
    <p:sldId id="268" r:id="rId9"/>
    <p:sldId id="302" r:id="rId10"/>
    <p:sldId id="275" r:id="rId11"/>
    <p:sldId id="301" r:id="rId12"/>
    <p:sldId id="300" r:id="rId13"/>
    <p:sldId id="289" r:id="rId14"/>
    <p:sldId id="299" r:id="rId15"/>
    <p:sldId id="278" r:id="rId16"/>
    <p:sldId id="277" r:id="rId17"/>
  </p:sldIdLst>
  <p:sldSz cx="9144000" cy="6858000" type="screen4x3"/>
  <p:notesSz cx="7004050" cy="92900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FF1"/>
    <a:srgbClr val="268866"/>
    <a:srgbClr val="2C8C6B"/>
    <a:srgbClr val="0070C0"/>
    <a:srgbClr val="000000"/>
    <a:srgbClr val="7F7F7F"/>
    <a:srgbClr val="DBDBDB"/>
    <a:srgbClr val="ADB9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B1FE50-76A7-4D11-8211-D4189726372F}" v="2" dt="2024-01-28T09:20:28.114"/>
  </p1510:revLst>
</p1510:revInfo>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60" autoAdjust="0"/>
    <p:restoredTop sz="84052" autoAdjust="0"/>
  </p:normalViewPr>
  <p:slideViewPr>
    <p:cSldViewPr>
      <p:cViewPr varScale="1">
        <p:scale>
          <a:sx n="98" d="100"/>
          <a:sy n="98" d="100"/>
        </p:scale>
        <p:origin x="2688"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vine Ruigrok" userId="08d05d5a-56d8-465c-ae86-fb2793fa9586" providerId="ADAL" clId="{1FB1FE50-76A7-4D11-8211-D4189726372F}"/>
    <pc:docChg chg="custSel modSld sldOrd">
      <pc:chgData name="Melvine Ruigrok" userId="08d05d5a-56d8-465c-ae86-fb2793fa9586" providerId="ADAL" clId="{1FB1FE50-76A7-4D11-8211-D4189726372F}" dt="2024-01-29T15:48:19.127" v="22" actId="1076"/>
      <pc:docMkLst>
        <pc:docMk/>
      </pc:docMkLst>
      <pc:sldChg chg="addSp delSp modSp mod">
        <pc:chgData name="Melvine Ruigrok" userId="08d05d5a-56d8-465c-ae86-fb2793fa9586" providerId="ADAL" clId="{1FB1FE50-76A7-4D11-8211-D4189726372F}" dt="2024-01-28T09:20:40.612" v="8" actId="1076"/>
        <pc:sldMkLst>
          <pc:docMk/>
          <pc:sldMk cId="1661475979" sldId="267"/>
        </pc:sldMkLst>
        <pc:spChg chg="add del mod">
          <ac:chgData name="Melvine Ruigrok" userId="08d05d5a-56d8-465c-ae86-fb2793fa9586" providerId="ADAL" clId="{1FB1FE50-76A7-4D11-8211-D4189726372F}" dt="2024-01-28T09:20:08.971" v="1" actId="478"/>
          <ac:spMkLst>
            <pc:docMk/>
            <pc:sldMk cId="1661475979" sldId="267"/>
            <ac:spMk id="5" creationId="{2FA3A5B6-A095-F383-2CB2-8E5E5157EDCB}"/>
          </ac:spMkLst>
        </pc:spChg>
        <pc:graphicFrameChg chg="add mod">
          <ac:chgData name="Melvine Ruigrok" userId="08d05d5a-56d8-465c-ae86-fb2793fa9586" providerId="ADAL" clId="{1FB1FE50-76A7-4D11-8211-D4189726372F}" dt="2024-01-28T09:20:40.612" v="8" actId="1076"/>
          <ac:graphicFrameMkLst>
            <pc:docMk/>
            <pc:sldMk cId="1661475979" sldId="267"/>
            <ac:graphicFrameMk id="14" creationId="{E161F702-AA4D-7FE8-FEB4-9CF16A8F1919}"/>
          </ac:graphicFrameMkLst>
        </pc:graphicFrameChg>
        <pc:picChg chg="del">
          <ac:chgData name="Melvine Ruigrok" userId="08d05d5a-56d8-465c-ae86-fb2793fa9586" providerId="ADAL" clId="{1FB1FE50-76A7-4D11-8211-D4189726372F}" dt="2024-01-28T09:20:15.244" v="2" actId="478"/>
          <ac:picMkLst>
            <pc:docMk/>
            <pc:sldMk cId="1661475979" sldId="267"/>
            <ac:picMk id="4" creationId="{F1DC2905-534C-72AF-A19C-8688B0A3111D}"/>
          </ac:picMkLst>
        </pc:picChg>
        <pc:picChg chg="del">
          <ac:chgData name="Melvine Ruigrok" userId="08d05d5a-56d8-465c-ae86-fb2793fa9586" providerId="ADAL" clId="{1FB1FE50-76A7-4D11-8211-D4189726372F}" dt="2024-01-28T09:20:15.905" v="3" actId="478"/>
          <ac:picMkLst>
            <pc:docMk/>
            <pc:sldMk cId="1661475979" sldId="267"/>
            <ac:picMk id="6" creationId="{EA2DD4A0-C7C2-C964-1717-D5FFC70ED72B}"/>
          </ac:picMkLst>
        </pc:picChg>
        <pc:picChg chg="add mod">
          <ac:chgData name="Melvine Ruigrok" userId="08d05d5a-56d8-465c-ae86-fb2793fa9586" providerId="ADAL" clId="{1FB1FE50-76A7-4D11-8211-D4189726372F}" dt="2024-01-28T09:20:40.612" v="8" actId="1076"/>
          <ac:picMkLst>
            <pc:docMk/>
            <pc:sldMk cId="1661475979" sldId="267"/>
            <ac:picMk id="7" creationId="{417E10A4-91D0-7112-6240-7731E510125B}"/>
          </ac:picMkLst>
        </pc:picChg>
        <pc:picChg chg="del">
          <ac:chgData name="Melvine Ruigrok" userId="08d05d5a-56d8-465c-ae86-fb2793fa9586" providerId="ADAL" clId="{1FB1FE50-76A7-4D11-8211-D4189726372F}" dt="2024-01-28T09:20:17.445" v="5" actId="478"/>
          <ac:picMkLst>
            <pc:docMk/>
            <pc:sldMk cId="1661475979" sldId="267"/>
            <ac:picMk id="8" creationId="{1826B869-13A8-98EF-D6E2-0CE4DEF8EE19}"/>
          </ac:picMkLst>
        </pc:picChg>
        <pc:picChg chg="add mod">
          <ac:chgData name="Melvine Ruigrok" userId="08d05d5a-56d8-465c-ae86-fb2793fa9586" providerId="ADAL" clId="{1FB1FE50-76A7-4D11-8211-D4189726372F}" dt="2024-01-28T09:20:40.612" v="8" actId="1076"/>
          <ac:picMkLst>
            <pc:docMk/>
            <pc:sldMk cId="1661475979" sldId="267"/>
            <ac:picMk id="9" creationId="{5DAA13B7-D0F1-DDF9-4D08-01B8813DC365}"/>
          </ac:picMkLst>
        </pc:picChg>
        <pc:picChg chg="del">
          <ac:chgData name="Melvine Ruigrok" userId="08d05d5a-56d8-465c-ae86-fb2793fa9586" providerId="ADAL" clId="{1FB1FE50-76A7-4D11-8211-D4189726372F}" dt="2024-01-28T09:20:16.848" v="4" actId="478"/>
          <ac:picMkLst>
            <pc:docMk/>
            <pc:sldMk cId="1661475979" sldId="267"/>
            <ac:picMk id="10" creationId="{D457E158-F289-CEB0-5E25-58EEFE4C62A0}"/>
          </ac:picMkLst>
        </pc:picChg>
        <pc:picChg chg="add mod">
          <ac:chgData name="Melvine Ruigrok" userId="08d05d5a-56d8-465c-ae86-fb2793fa9586" providerId="ADAL" clId="{1FB1FE50-76A7-4D11-8211-D4189726372F}" dt="2024-01-28T09:20:40.612" v="8" actId="1076"/>
          <ac:picMkLst>
            <pc:docMk/>
            <pc:sldMk cId="1661475979" sldId="267"/>
            <ac:picMk id="11" creationId="{3FD70CB4-A07C-2628-FD61-2DE89641CB90}"/>
          </ac:picMkLst>
        </pc:picChg>
        <pc:picChg chg="del">
          <ac:chgData name="Melvine Ruigrok" userId="08d05d5a-56d8-465c-ae86-fb2793fa9586" providerId="ADAL" clId="{1FB1FE50-76A7-4D11-8211-D4189726372F}" dt="2024-01-28T09:20:17.933" v="6" actId="478"/>
          <ac:picMkLst>
            <pc:docMk/>
            <pc:sldMk cId="1661475979" sldId="267"/>
            <ac:picMk id="12" creationId="{AC0D5A42-8F17-C6E5-4AE9-C3783C19BBA8}"/>
          </ac:picMkLst>
        </pc:picChg>
        <pc:picChg chg="add mod">
          <ac:chgData name="Melvine Ruigrok" userId="08d05d5a-56d8-465c-ae86-fb2793fa9586" providerId="ADAL" clId="{1FB1FE50-76A7-4D11-8211-D4189726372F}" dt="2024-01-28T09:20:40.612" v="8" actId="1076"/>
          <ac:picMkLst>
            <pc:docMk/>
            <pc:sldMk cId="1661475979" sldId="267"/>
            <ac:picMk id="13" creationId="{2DFA3E61-6DC7-C615-2FB4-4BEEDE1DC491}"/>
          </ac:picMkLst>
        </pc:picChg>
        <pc:picChg chg="add mod">
          <ac:chgData name="Melvine Ruigrok" userId="08d05d5a-56d8-465c-ae86-fb2793fa9586" providerId="ADAL" clId="{1FB1FE50-76A7-4D11-8211-D4189726372F}" dt="2024-01-28T09:20:40.612" v="8" actId="1076"/>
          <ac:picMkLst>
            <pc:docMk/>
            <pc:sldMk cId="1661475979" sldId="267"/>
            <ac:picMk id="15" creationId="{AF284269-6876-C957-294B-4924B24B7164}"/>
          </ac:picMkLst>
        </pc:picChg>
      </pc:sldChg>
      <pc:sldChg chg="modSp mod ord">
        <pc:chgData name="Melvine Ruigrok" userId="08d05d5a-56d8-465c-ae86-fb2793fa9586" providerId="ADAL" clId="{1FB1FE50-76A7-4D11-8211-D4189726372F}" dt="2024-01-29T15:48:19.127" v="22" actId="1076"/>
        <pc:sldMkLst>
          <pc:docMk/>
          <pc:sldMk cId="2395801638" sldId="289"/>
        </pc:sldMkLst>
        <pc:spChg chg="mod">
          <ac:chgData name="Melvine Ruigrok" userId="08d05d5a-56d8-465c-ae86-fb2793fa9586" providerId="ADAL" clId="{1FB1FE50-76A7-4D11-8211-D4189726372F}" dt="2024-01-29T15:48:19.127" v="22" actId="1076"/>
          <ac:spMkLst>
            <pc:docMk/>
            <pc:sldMk cId="2395801638" sldId="289"/>
            <ac:spMk id="2" creationId="{0B27B0F5-F2A8-8527-D55B-6CFBCC25A931}"/>
          </ac:spMkLst>
        </pc:spChg>
      </pc:sldChg>
      <pc:sldChg chg="modSp mod">
        <pc:chgData name="Melvine Ruigrok" userId="08d05d5a-56d8-465c-ae86-fb2793fa9586" providerId="ADAL" clId="{1FB1FE50-76A7-4D11-8211-D4189726372F}" dt="2024-01-28T09:23:59.140" v="14" actId="207"/>
        <pc:sldMkLst>
          <pc:docMk/>
          <pc:sldMk cId="2841559965" sldId="299"/>
        </pc:sldMkLst>
        <pc:spChg chg="mod">
          <ac:chgData name="Melvine Ruigrok" userId="08d05d5a-56d8-465c-ae86-fb2793fa9586" providerId="ADAL" clId="{1FB1FE50-76A7-4D11-8211-D4189726372F}" dt="2024-01-28T09:23:59.140" v="14" actId="207"/>
          <ac:spMkLst>
            <pc:docMk/>
            <pc:sldMk cId="2841559965" sldId="299"/>
            <ac:spMk id="2" creationId="{874F2374-60BD-0F1E-F0B7-658EDBD4A025}"/>
          </ac:spMkLst>
        </pc:spChg>
      </pc:sldChg>
      <pc:sldChg chg="modSp mod ord">
        <pc:chgData name="Melvine Ruigrok" userId="08d05d5a-56d8-465c-ae86-fb2793fa9586" providerId="ADAL" clId="{1FB1FE50-76A7-4D11-8211-D4189726372F}" dt="2024-01-29T15:48:05.721" v="21" actId="255"/>
        <pc:sldMkLst>
          <pc:docMk/>
          <pc:sldMk cId="120977699" sldId="300"/>
        </pc:sldMkLst>
        <pc:spChg chg="mod">
          <ac:chgData name="Melvine Ruigrok" userId="08d05d5a-56d8-465c-ae86-fb2793fa9586" providerId="ADAL" clId="{1FB1FE50-76A7-4D11-8211-D4189726372F}" dt="2024-01-29T15:48:05.721" v="21" actId="255"/>
          <ac:spMkLst>
            <pc:docMk/>
            <pc:sldMk cId="120977699" sldId="300"/>
            <ac:spMk id="2" creationId="{0B27B0F5-F2A8-8527-D55B-6CFBCC25A931}"/>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E48B91-E72E-475C-ADEF-4CF997A86081}"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nl-NL"/>
        </a:p>
      </dgm:t>
    </dgm:pt>
    <dgm:pt modelId="{D14DB519-A7E6-40C1-965C-A83F78ECC14C}">
      <dgm:prSet phldrT="[Tekst]"/>
      <dgm:spPr/>
      <dgm:t>
        <a:bodyPr/>
        <a:lstStyle/>
        <a:p>
          <a:r>
            <a:rPr lang="nl-NL" dirty="0"/>
            <a:t> </a:t>
          </a:r>
        </a:p>
      </dgm:t>
    </dgm:pt>
    <dgm:pt modelId="{EE2BE16B-6243-45C2-B7A3-3CD4946960FC}" type="parTrans" cxnId="{08C70B71-D3CA-4460-91A8-FABE01EAC3C8}">
      <dgm:prSet/>
      <dgm:spPr/>
      <dgm:t>
        <a:bodyPr/>
        <a:lstStyle/>
        <a:p>
          <a:endParaRPr lang="nl-NL"/>
        </a:p>
      </dgm:t>
    </dgm:pt>
    <dgm:pt modelId="{58CCF900-63AE-4751-83B4-9B304FED8237}" type="sibTrans" cxnId="{08C70B71-D3CA-4460-91A8-FABE01EAC3C8}">
      <dgm:prSet/>
      <dgm:spPr/>
      <dgm:t>
        <a:bodyPr/>
        <a:lstStyle/>
        <a:p>
          <a:endParaRPr lang="nl-NL"/>
        </a:p>
      </dgm:t>
    </dgm:pt>
    <dgm:pt modelId="{C9BF3DA6-AE6C-4242-9D1A-189889A8EB0B}">
      <dgm:prSet phldrT="[Tekst]"/>
      <dgm:spPr/>
      <dgm:t>
        <a:bodyPr/>
        <a:lstStyle/>
        <a:p>
          <a:r>
            <a:rPr lang="nl-NL" dirty="0"/>
            <a:t> </a:t>
          </a:r>
        </a:p>
      </dgm:t>
    </dgm:pt>
    <dgm:pt modelId="{A45E35A9-F507-45A7-98A8-F0717072F768}" type="parTrans" cxnId="{AF7D28A0-DFA5-4506-B34D-ECED16549D16}">
      <dgm:prSet/>
      <dgm:spPr/>
      <dgm:t>
        <a:bodyPr/>
        <a:lstStyle/>
        <a:p>
          <a:endParaRPr lang="nl-NL"/>
        </a:p>
      </dgm:t>
    </dgm:pt>
    <dgm:pt modelId="{A138ED54-4C49-48D3-8800-E6C02EADFD12}" type="sibTrans" cxnId="{AF7D28A0-DFA5-4506-B34D-ECED16549D16}">
      <dgm:prSet/>
      <dgm:spPr/>
      <dgm:t>
        <a:bodyPr/>
        <a:lstStyle/>
        <a:p>
          <a:endParaRPr lang="nl-NL"/>
        </a:p>
      </dgm:t>
    </dgm:pt>
    <dgm:pt modelId="{2F2E3B66-3EF5-4138-B582-8271AC72C3BE}">
      <dgm:prSet phldrT="[Tekst]"/>
      <dgm:spPr/>
      <dgm:t>
        <a:bodyPr/>
        <a:lstStyle/>
        <a:p>
          <a:r>
            <a:rPr lang="nl-NL" dirty="0"/>
            <a:t> </a:t>
          </a:r>
        </a:p>
      </dgm:t>
    </dgm:pt>
    <dgm:pt modelId="{610616F4-E0A8-46C3-BAD2-0BD0E26A3F49}" type="parTrans" cxnId="{8D1DEA3A-DF82-4992-AB39-CDFB551B65E8}">
      <dgm:prSet/>
      <dgm:spPr/>
      <dgm:t>
        <a:bodyPr/>
        <a:lstStyle/>
        <a:p>
          <a:endParaRPr lang="nl-NL"/>
        </a:p>
      </dgm:t>
    </dgm:pt>
    <dgm:pt modelId="{D501A8FF-E080-411D-BD19-25D524804937}" type="sibTrans" cxnId="{8D1DEA3A-DF82-4992-AB39-CDFB551B65E8}">
      <dgm:prSet/>
      <dgm:spPr/>
      <dgm:t>
        <a:bodyPr/>
        <a:lstStyle/>
        <a:p>
          <a:endParaRPr lang="nl-NL"/>
        </a:p>
      </dgm:t>
    </dgm:pt>
    <dgm:pt modelId="{D937D99B-3BC7-4055-BD2C-BF0DD297766D}">
      <dgm:prSet phldrT="[Tekst]"/>
      <dgm:spPr/>
      <dgm:t>
        <a:bodyPr/>
        <a:lstStyle/>
        <a:p>
          <a:r>
            <a:rPr lang="nl-NL" dirty="0"/>
            <a:t> </a:t>
          </a:r>
        </a:p>
      </dgm:t>
    </dgm:pt>
    <dgm:pt modelId="{F8FE7F03-6B6D-407A-8BE0-F42EE0A7B76E}" type="parTrans" cxnId="{FD1EA6D4-4996-4B5C-AFD6-73828F5F7FA2}">
      <dgm:prSet/>
      <dgm:spPr/>
      <dgm:t>
        <a:bodyPr/>
        <a:lstStyle/>
        <a:p>
          <a:endParaRPr lang="nl-NL"/>
        </a:p>
      </dgm:t>
    </dgm:pt>
    <dgm:pt modelId="{10ACF572-DB9D-4F5F-B0BB-6FC726872EFA}" type="sibTrans" cxnId="{FD1EA6D4-4996-4B5C-AFD6-73828F5F7FA2}">
      <dgm:prSet/>
      <dgm:spPr/>
      <dgm:t>
        <a:bodyPr/>
        <a:lstStyle/>
        <a:p>
          <a:endParaRPr lang="nl-NL"/>
        </a:p>
      </dgm:t>
    </dgm:pt>
    <dgm:pt modelId="{FF4386E6-D415-401C-8635-78BE705ADFAC}">
      <dgm:prSet phldrT="[Tekst]"/>
      <dgm:spPr/>
      <dgm:t>
        <a:bodyPr/>
        <a:lstStyle/>
        <a:p>
          <a:r>
            <a:rPr lang="nl-NL" dirty="0"/>
            <a:t> </a:t>
          </a:r>
        </a:p>
      </dgm:t>
    </dgm:pt>
    <dgm:pt modelId="{035A0B67-FCEC-4E24-8557-E4960CE6F818}" type="parTrans" cxnId="{552DD33A-580E-4720-A70A-11EA22A84736}">
      <dgm:prSet/>
      <dgm:spPr/>
      <dgm:t>
        <a:bodyPr/>
        <a:lstStyle/>
        <a:p>
          <a:endParaRPr lang="nl-NL"/>
        </a:p>
      </dgm:t>
    </dgm:pt>
    <dgm:pt modelId="{76CA032F-2FD1-4334-AAE4-481287172EB6}" type="sibTrans" cxnId="{552DD33A-580E-4720-A70A-11EA22A84736}">
      <dgm:prSet/>
      <dgm:spPr/>
      <dgm:t>
        <a:bodyPr/>
        <a:lstStyle/>
        <a:p>
          <a:endParaRPr lang="nl-NL"/>
        </a:p>
      </dgm:t>
    </dgm:pt>
    <dgm:pt modelId="{45C29D26-5540-49ED-AB9E-B359BA102A2C}" type="pres">
      <dgm:prSet presAssocID="{8BE48B91-E72E-475C-ADEF-4CF997A86081}" presName="cycle" presStyleCnt="0">
        <dgm:presLayoutVars>
          <dgm:dir/>
          <dgm:resizeHandles val="exact"/>
        </dgm:presLayoutVars>
      </dgm:prSet>
      <dgm:spPr/>
      <dgm:t>
        <a:bodyPr/>
        <a:lstStyle/>
        <a:p>
          <a:endParaRPr lang="nl-NL"/>
        </a:p>
      </dgm:t>
    </dgm:pt>
    <dgm:pt modelId="{0087A076-EDF0-4905-92F6-272F3A4C1B56}" type="pres">
      <dgm:prSet presAssocID="{D14DB519-A7E6-40C1-965C-A83F78ECC14C}" presName="dummy" presStyleCnt="0"/>
      <dgm:spPr/>
    </dgm:pt>
    <dgm:pt modelId="{8A37D337-ABF1-49B5-9EE3-5E4C7A94A82F}" type="pres">
      <dgm:prSet presAssocID="{D14DB519-A7E6-40C1-965C-A83F78ECC14C}" presName="node" presStyleLbl="revTx" presStyleIdx="0" presStyleCnt="5">
        <dgm:presLayoutVars>
          <dgm:bulletEnabled val="1"/>
        </dgm:presLayoutVars>
      </dgm:prSet>
      <dgm:spPr/>
      <dgm:t>
        <a:bodyPr/>
        <a:lstStyle/>
        <a:p>
          <a:endParaRPr lang="nl-NL"/>
        </a:p>
      </dgm:t>
    </dgm:pt>
    <dgm:pt modelId="{6C329546-D0A4-4878-8E67-320D9C85C6F6}" type="pres">
      <dgm:prSet presAssocID="{58CCF900-63AE-4751-83B4-9B304FED8237}" presName="sibTrans" presStyleLbl="node1" presStyleIdx="0" presStyleCnt="5" custLinFactNeighborX="2410" custLinFactNeighborY="593"/>
      <dgm:spPr/>
      <dgm:t>
        <a:bodyPr/>
        <a:lstStyle/>
        <a:p>
          <a:endParaRPr lang="nl-NL"/>
        </a:p>
      </dgm:t>
    </dgm:pt>
    <dgm:pt modelId="{F80A7744-A9FC-48D8-A13A-FAE89C2D2B7C}" type="pres">
      <dgm:prSet presAssocID="{C9BF3DA6-AE6C-4242-9D1A-189889A8EB0B}" presName="dummy" presStyleCnt="0"/>
      <dgm:spPr/>
    </dgm:pt>
    <dgm:pt modelId="{83E722E3-6E80-43AB-8804-18D07504DC6C}" type="pres">
      <dgm:prSet presAssocID="{C9BF3DA6-AE6C-4242-9D1A-189889A8EB0B}" presName="node" presStyleLbl="revTx" presStyleIdx="1" presStyleCnt="5">
        <dgm:presLayoutVars>
          <dgm:bulletEnabled val="1"/>
        </dgm:presLayoutVars>
      </dgm:prSet>
      <dgm:spPr/>
      <dgm:t>
        <a:bodyPr/>
        <a:lstStyle/>
        <a:p>
          <a:endParaRPr lang="nl-NL"/>
        </a:p>
      </dgm:t>
    </dgm:pt>
    <dgm:pt modelId="{494D1125-E328-4C2F-BFC3-A0441EA9BE61}" type="pres">
      <dgm:prSet presAssocID="{A138ED54-4C49-48D3-8800-E6C02EADFD12}" presName="sibTrans" presStyleLbl="node1" presStyleIdx="1" presStyleCnt="5"/>
      <dgm:spPr/>
      <dgm:t>
        <a:bodyPr/>
        <a:lstStyle/>
        <a:p>
          <a:endParaRPr lang="nl-NL"/>
        </a:p>
      </dgm:t>
    </dgm:pt>
    <dgm:pt modelId="{643A97FE-9DF2-44AD-A5CE-46459B0DFF77}" type="pres">
      <dgm:prSet presAssocID="{2F2E3B66-3EF5-4138-B582-8271AC72C3BE}" presName="dummy" presStyleCnt="0"/>
      <dgm:spPr/>
    </dgm:pt>
    <dgm:pt modelId="{A81ABA4A-37EA-4383-A0C9-B03D3A14F6D6}" type="pres">
      <dgm:prSet presAssocID="{2F2E3B66-3EF5-4138-B582-8271AC72C3BE}" presName="node" presStyleLbl="revTx" presStyleIdx="2" presStyleCnt="5">
        <dgm:presLayoutVars>
          <dgm:bulletEnabled val="1"/>
        </dgm:presLayoutVars>
      </dgm:prSet>
      <dgm:spPr/>
      <dgm:t>
        <a:bodyPr/>
        <a:lstStyle/>
        <a:p>
          <a:endParaRPr lang="nl-NL"/>
        </a:p>
      </dgm:t>
    </dgm:pt>
    <dgm:pt modelId="{65F0A811-05BD-4B4B-87B8-9D1E47E9E755}" type="pres">
      <dgm:prSet presAssocID="{D501A8FF-E080-411D-BD19-25D524804937}" presName="sibTrans" presStyleLbl="node1" presStyleIdx="2" presStyleCnt="5"/>
      <dgm:spPr/>
      <dgm:t>
        <a:bodyPr/>
        <a:lstStyle/>
        <a:p>
          <a:endParaRPr lang="nl-NL"/>
        </a:p>
      </dgm:t>
    </dgm:pt>
    <dgm:pt modelId="{4A9D01A8-4AFC-46CB-83C5-4DD36F9B5A28}" type="pres">
      <dgm:prSet presAssocID="{D937D99B-3BC7-4055-BD2C-BF0DD297766D}" presName="dummy" presStyleCnt="0"/>
      <dgm:spPr/>
    </dgm:pt>
    <dgm:pt modelId="{FEB6ED14-2BB8-45E0-A810-6BDF0061C500}" type="pres">
      <dgm:prSet presAssocID="{D937D99B-3BC7-4055-BD2C-BF0DD297766D}" presName="node" presStyleLbl="revTx" presStyleIdx="3" presStyleCnt="5">
        <dgm:presLayoutVars>
          <dgm:bulletEnabled val="1"/>
        </dgm:presLayoutVars>
      </dgm:prSet>
      <dgm:spPr/>
      <dgm:t>
        <a:bodyPr/>
        <a:lstStyle/>
        <a:p>
          <a:endParaRPr lang="nl-NL"/>
        </a:p>
      </dgm:t>
    </dgm:pt>
    <dgm:pt modelId="{841F1E58-F174-47FA-BF1F-56AFE4B6F49B}" type="pres">
      <dgm:prSet presAssocID="{10ACF572-DB9D-4F5F-B0BB-6FC726872EFA}" presName="sibTrans" presStyleLbl="node1" presStyleIdx="3" presStyleCnt="5"/>
      <dgm:spPr/>
      <dgm:t>
        <a:bodyPr/>
        <a:lstStyle/>
        <a:p>
          <a:endParaRPr lang="nl-NL"/>
        </a:p>
      </dgm:t>
    </dgm:pt>
    <dgm:pt modelId="{82218CE4-E93D-44A1-A077-BDB153F4C1C3}" type="pres">
      <dgm:prSet presAssocID="{FF4386E6-D415-401C-8635-78BE705ADFAC}" presName="dummy" presStyleCnt="0"/>
      <dgm:spPr/>
    </dgm:pt>
    <dgm:pt modelId="{CB1A1F4E-F676-4198-9C15-15A1F8594415}" type="pres">
      <dgm:prSet presAssocID="{FF4386E6-D415-401C-8635-78BE705ADFAC}" presName="node" presStyleLbl="revTx" presStyleIdx="4" presStyleCnt="5">
        <dgm:presLayoutVars>
          <dgm:bulletEnabled val="1"/>
        </dgm:presLayoutVars>
      </dgm:prSet>
      <dgm:spPr/>
      <dgm:t>
        <a:bodyPr/>
        <a:lstStyle/>
        <a:p>
          <a:endParaRPr lang="nl-NL"/>
        </a:p>
      </dgm:t>
    </dgm:pt>
    <dgm:pt modelId="{24275C94-41E7-406F-ADFE-D88E007B9C30}" type="pres">
      <dgm:prSet presAssocID="{76CA032F-2FD1-4334-AAE4-481287172EB6}" presName="sibTrans" presStyleLbl="node1" presStyleIdx="4" presStyleCnt="5"/>
      <dgm:spPr/>
      <dgm:t>
        <a:bodyPr/>
        <a:lstStyle/>
        <a:p>
          <a:endParaRPr lang="nl-NL"/>
        </a:p>
      </dgm:t>
    </dgm:pt>
  </dgm:ptLst>
  <dgm:cxnLst>
    <dgm:cxn modelId="{2065181D-8DAF-471C-88A3-B55CFAAAF52A}" type="presOf" srcId="{D14DB519-A7E6-40C1-965C-A83F78ECC14C}" destId="{8A37D337-ABF1-49B5-9EE3-5E4C7A94A82F}" srcOrd="0" destOrd="0" presId="urn:microsoft.com/office/officeart/2005/8/layout/cycle1"/>
    <dgm:cxn modelId="{4A5F9754-0FEF-43B7-B100-0CF3466ADDF6}" type="presOf" srcId="{FF4386E6-D415-401C-8635-78BE705ADFAC}" destId="{CB1A1F4E-F676-4198-9C15-15A1F8594415}" srcOrd="0" destOrd="0" presId="urn:microsoft.com/office/officeart/2005/8/layout/cycle1"/>
    <dgm:cxn modelId="{4AB4A900-DA28-40A0-92E4-CCE63B732819}" type="presOf" srcId="{A138ED54-4C49-48D3-8800-E6C02EADFD12}" destId="{494D1125-E328-4C2F-BFC3-A0441EA9BE61}" srcOrd="0" destOrd="0" presId="urn:microsoft.com/office/officeart/2005/8/layout/cycle1"/>
    <dgm:cxn modelId="{08C70B71-D3CA-4460-91A8-FABE01EAC3C8}" srcId="{8BE48B91-E72E-475C-ADEF-4CF997A86081}" destId="{D14DB519-A7E6-40C1-965C-A83F78ECC14C}" srcOrd="0" destOrd="0" parTransId="{EE2BE16B-6243-45C2-B7A3-3CD4946960FC}" sibTransId="{58CCF900-63AE-4751-83B4-9B304FED8237}"/>
    <dgm:cxn modelId="{04D1352A-5127-4527-A773-961A7E1765DA}" type="presOf" srcId="{76CA032F-2FD1-4334-AAE4-481287172EB6}" destId="{24275C94-41E7-406F-ADFE-D88E007B9C30}" srcOrd="0" destOrd="0" presId="urn:microsoft.com/office/officeart/2005/8/layout/cycle1"/>
    <dgm:cxn modelId="{68450819-F23F-4FA4-89C0-1127FDDA34C5}" type="presOf" srcId="{10ACF572-DB9D-4F5F-B0BB-6FC726872EFA}" destId="{841F1E58-F174-47FA-BF1F-56AFE4B6F49B}" srcOrd="0" destOrd="0" presId="urn:microsoft.com/office/officeart/2005/8/layout/cycle1"/>
    <dgm:cxn modelId="{A20FF5C1-F9AB-4A87-B9EE-F45B73815D71}" type="presOf" srcId="{C9BF3DA6-AE6C-4242-9D1A-189889A8EB0B}" destId="{83E722E3-6E80-43AB-8804-18D07504DC6C}" srcOrd="0" destOrd="0" presId="urn:microsoft.com/office/officeart/2005/8/layout/cycle1"/>
    <dgm:cxn modelId="{C75B38C3-3163-4E2C-A3D7-6847E493D732}" type="presOf" srcId="{D501A8FF-E080-411D-BD19-25D524804937}" destId="{65F0A811-05BD-4B4B-87B8-9D1E47E9E755}" srcOrd="0" destOrd="0" presId="urn:microsoft.com/office/officeart/2005/8/layout/cycle1"/>
    <dgm:cxn modelId="{CB170E9D-FAE9-4AE8-BD4E-9097CC4129C7}" type="presOf" srcId="{8BE48B91-E72E-475C-ADEF-4CF997A86081}" destId="{45C29D26-5540-49ED-AB9E-B359BA102A2C}" srcOrd="0" destOrd="0" presId="urn:microsoft.com/office/officeart/2005/8/layout/cycle1"/>
    <dgm:cxn modelId="{71DD25FE-6337-46FB-A8A4-A3C92C70BBDE}" type="presOf" srcId="{2F2E3B66-3EF5-4138-B582-8271AC72C3BE}" destId="{A81ABA4A-37EA-4383-A0C9-B03D3A14F6D6}" srcOrd="0" destOrd="0" presId="urn:microsoft.com/office/officeart/2005/8/layout/cycle1"/>
    <dgm:cxn modelId="{38DBFAF0-FA2C-4DBD-9CA9-BFF89D68EFE7}" type="presOf" srcId="{D937D99B-3BC7-4055-BD2C-BF0DD297766D}" destId="{FEB6ED14-2BB8-45E0-A810-6BDF0061C500}" srcOrd="0" destOrd="0" presId="urn:microsoft.com/office/officeart/2005/8/layout/cycle1"/>
    <dgm:cxn modelId="{552DD33A-580E-4720-A70A-11EA22A84736}" srcId="{8BE48B91-E72E-475C-ADEF-4CF997A86081}" destId="{FF4386E6-D415-401C-8635-78BE705ADFAC}" srcOrd="4" destOrd="0" parTransId="{035A0B67-FCEC-4E24-8557-E4960CE6F818}" sibTransId="{76CA032F-2FD1-4334-AAE4-481287172EB6}"/>
    <dgm:cxn modelId="{AF7D28A0-DFA5-4506-B34D-ECED16549D16}" srcId="{8BE48B91-E72E-475C-ADEF-4CF997A86081}" destId="{C9BF3DA6-AE6C-4242-9D1A-189889A8EB0B}" srcOrd="1" destOrd="0" parTransId="{A45E35A9-F507-45A7-98A8-F0717072F768}" sibTransId="{A138ED54-4C49-48D3-8800-E6C02EADFD12}"/>
    <dgm:cxn modelId="{FD1EA6D4-4996-4B5C-AFD6-73828F5F7FA2}" srcId="{8BE48B91-E72E-475C-ADEF-4CF997A86081}" destId="{D937D99B-3BC7-4055-BD2C-BF0DD297766D}" srcOrd="3" destOrd="0" parTransId="{F8FE7F03-6B6D-407A-8BE0-F42EE0A7B76E}" sibTransId="{10ACF572-DB9D-4F5F-B0BB-6FC726872EFA}"/>
    <dgm:cxn modelId="{8D1DEA3A-DF82-4992-AB39-CDFB551B65E8}" srcId="{8BE48B91-E72E-475C-ADEF-4CF997A86081}" destId="{2F2E3B66-3EF5-4138-B582-8271AC72C3BE}" srcOrd="2" destOrd="0" parTransId="{610616F4-E0A8-46C3-BAD2-0BD0E26A3F49}" sibTransId="{D501A8FF-E080-411D-BD19-25D524804937}"/>
    <dgm:cxn modelId="{0AB92691-0A2A-4AF7-B2E0-F87CEF094029}" type="presOf" srcId="{58CCF900-63AE-4751-83B4-9B304FED8237}" destId="{6C329546-D0A4-4878-8E67-320D9C85C6F6}" srcOrd="0" destOrd="0" presId="urn:microsoft.com/office/officeart/2005/8/layout/cycle1"/>
    <dgm:cxn modelId="{DC436349-B778-4695-AE11-F8C00665DD7F}" type="presParOf" srcId="{45C29D26-5540-49ED-AB9E-B359BA102A2C}" destId="{0087A076-EDF0-4905-92F6-272F3A4C1B56}" srcOrd="0" destOrd="0" presId="urn:microsoft.com/office/officeart/2005/8/layout/cycle1"/>
    <dgm:cxn modelId="{3AA69077-3BC5-47CB-973B-39ECC8D3439A}" type="presParOf" srcId="{45C29D26-5540-49ED-AB9E-B359BA102A2C}" destId="{8A37D337-ABF1-49B5-9EE3-5E4C7A94A82F}" srcOrd="1" destOrd="0" presId="urn:microsoft.com/office/officeart/2005/8/layout/cycle1"/>
    <dgm:cxn modelId="{80857BB4-7442-4482-B05A-407B6FBA00A1}" type="presParOf" srcId="{45C29D26-5540-49ED-AB9E-B359BA102A2C}" destId="{6C329546-D0A4-4878-8E67-320D9C85C6F6}" srcOrd="2" destOrd="0" presId="urn:microsoft.com/office/officeart/2005/8/layout/cycle1"/>
    <dgm:cxn modelId="{A47AAE9D-5495-47DB-8730-0E3F7AB472E8}" type="presParOf" srcId="{45C29D26-5540-49ED-AB9E-B359BA102A2C}" destId="{F80A7744-A9FC-48D8-A13A-FAE89C2D2B7C}" srcOrd="3" destOrd="0" presId="urn:microsoft.com/office/officeart/2005/8/layout/cycle1"/>
    <dgm:cxn modelId="{A39F1271-1B47-48D1-9F06-EB73D0DD07ED}" type="presParOf" srcId="{45C29D26-5540-49ED-AB9E-B359BA102A2C}" destId="{83E722E3-6E80-43AB-8804-18D07504DC6C}" srcOrd="4" destOrd="0" presId="urn:microsoft.com/office/officeart/2005/8/layout/cycle1"/>
    <dgm:cxn modelId="{68F439FD-2FC7-40E5-B297-03E5B28FA399}" type="presParOf" srcId="{45C29D26-5540-49ED-AB9E-B359BA102A2C}" destId="{494D1125-E328-4C2F-BFC3-A0441EA9BE61}" srcOrd="5" destOrd="0" presId="urn:microsoft.com/office/officeart/2005/8/layout/cycle1"/>
    <dgm:cxn modelId="{0E424095-99DC-4413-890B-FDEB29C349A3}" type="presParOf" srcId="{45C29D26-5540-49ED-AB9E-B359BA102A2C}" destId="{643A97FE-9DF2-44AD-A5CE-46459B0DFF77}" srcOrd="6" destOrd="0" presId="urn:microsoft.com/office/officeart/2005/8/layout/cycle1"/>
    <dgm:cxn modelId="{1A0F4420-CD88-4507-A996-531D8D767DBB}" type="presParOf" srcId="{45C29D26-5540-49ED-AB9E-B359BA102A2C}" destId="{A81ABA4A-37EA-4383-A0C9-B03D3A14F6D6}" srcOrd="7" destOrd="0" presId="urn:microsoft.com/office/officeart/2005/8/layout/cycle1"/>
    <dgm:cxn modelId="{9B743890-7E9D-417B-9071-56FCD1149661}" type="presParOf" srcId="{45C29D26-5540-49ED-AB9E-B359BA102A2C}" destId="{65F0A811-05BD-4B4B-87B8-9D1E47E9E755}" srcOrd="8" destOrd="0" presId="urn:microsoft.com/office/officeart/2005/8/layout/cycle1"/>
    <dgm:cxn modelId="{8FF53BEC-5992-43B7-AF35-7AF5F87269CB}" type="presParOf" srcId="{45C29D26-5540-49ED-AB9E-B359BA102A2C}" destId="{4A9D01A8-4AFC-46CB-83C5-4DD36F9B5A28}" srcOrd="9" destOrd="0" presId="urn:microsoft.com/office/officeart/2005/8/layout/cycle1"/>
    <dgm:cxn modelId="{CBC7978B-3E61-4E67-B774-7CF64A6AF82C}" type="presParOf" srcId="{45C29D26-5540-49ED-AB9E-B359BA102A2C}" destId="{FEB6ED14-2BB8-45E0-A810-6BDF0061C500}" srcOrd="10" destOrd="0" presId="urn:microsoft.com/office/officeart/2005/8/layout/cycle1"/>
    <dgm:cxn modelId="{1FBC9677-A6D6-44E1-8DB4-18673AE58251}" type="presParOf" srcId="{45C29D26-5540-49ED-AB9E-B359BA102A2C}" destId="{841F1E58-F174-47FA-BF1F-56AFE4B6F49B}" srcOrd="11" destOrd="0" presId="urn:microsoft.com/office/officeart/2005/8/layout/cycle1"/>
    <dgm:cxn modelId="{8C639821-1884-454A-8310-C7B3A0EF68C6}" type="presParOf" srcId="{45C29D26-5540-49ED-AB9E-B359BA102A2C}" destId="{82218CE4-E93D-44A1-A077-BDB153F4C1C3}" srcOrd="12" destOrd="0" presId="urn:microsoft.com/office/officeart/2005/8/layout/cycle1"/>
    <dgm:cxn modelId="{D5D8BE0E-B5E3-47A6-B57D-754E3E7B70C1}" type="presParOf" srcId="{45C29D26-5540-49ED-AB9E-B359BA102A2C}" destId="{CB1A1F4E-F676-4198-9C15-15A1F8594415}" srcOrd="13" destOrd="0" presId="urn:microsoft.com/office/officeart/2005/8/layout/cycle1"/>
    <dgm:cxn modelId="{FA0CEBAA-432D-4A79-BD54-A0CF5DAE1CFE}" type="presParOf" srcId="{45C29D26-5540-49ED-AB9E-B359BA102A2C}" destId="{24275C94-41E7-406F-ADFE-D88E007B9C30}" srcOrd="14" destOrd="0" presId="urn:microsoft.com/office/officeart/2005/8/layout/cycle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37D337-ABF1-49B5-9EE3-5E4C7A94A82F}">
      <dsp:nvSpPr>
        <dsp:cNvPr id="0" name=""/>
        <dsp:cNvSpPr/>
      </dsp:nvSpPr>
      <dsp:spPr>
        <a:xfrm>
          <a:off x="2713743" y="20414"/>
          <a:ext cx="711699" cy="711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4610" tIns="54610" rIns="54610" bIns="54610" numCol="1" spcCol="1270" anchor="ctr" anchorCtr="0">
          <a:noAutofit/>
        </a:bodyPr>
        <a:lstStyle/>
        <a:p>
          <a:pPr lvl="0" algn="ctr" defTabSz="1911350">
            <a:lnSpc>
              <a:spcPct val="90000"/>
            </a:lnSpc>
            <a:spcBef>
              <a:spcPct val="0"/>
            </a:spcBef>
            <a:spcAft>
              <a:spcPct val="35000"/>
            </a:spcAft>
          </a:pPr>
          <a:r>
            <a:rPr lang="nl-NL" sz="4300" kern="1200" dirty="0"/>
            <a:t> </a:t>
          </a:r>
        </a:p>
      </dsp:txBody>
      <dsp:txXfrm>
        <a:off x="2713743" y="20414"/>
        <a:ext cx="711699" cy="711699"/>
      </dsp:txXfrm>
    </dsp:sp>
    <dsp:sp modelId="{6C329546-D0A4-4878-8E67-320D9C85C6F6}">
      <dsp:nvSpPr>
        <dsp:cNvPr id="0" name=""/>
        <dsp:cNvSpPr/>
      </dsp:nvSpPr>
      <dsp:spPr>
        <a:xfrm>
          <a:off x="1104203" y="15686"/>
          <a:ext cx="2667941" cy="2667941"/>
        </a:xfrm>
        <a:prstGeom prst="circularArrow">
          <a:avLst>
            <a:gd name="adj1" fmla="val 5202"/>
            <a:gd name="adj2" fmla="val 336034"/>
            <a:gd name="adj3" fmla="val 21292751"/>
            <a:gd name="adj4" fmla="val 19766669"/>
            <a:gd name="adj5" fmla="val 606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E722E3-6E80-43AB-8804-18D07504DC6C}">
      <dsp:nvSpPr>
        <dsp:cNvPr id="0" name=""/>
        <dsp:cNvSpPr/>
      </dsp:nvSpPr>
      <dsp:spPr>
        <a:xfrm>
          <a:off x="3143720" y="1343747"/>
          <a:ext cx="711699" cy="711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4610" tIns="54610" rIns="54610" bIns="54610" numCol="1" spcCol="1270" anchor="ctr" anchorCtr="0">
          <a:noAutofit/>
        </a:bodyPr>
        <a:lstStyle/>
        <a:p>
          <a:pPr lvl="0" algn="ctr" defTabSz="1911350">
            <a:lnSpc>
              <a:spcPct val="90000"/>
            </a:lnSpc>
            <a:spcBef>
              <a:spcPct val="0"/>
            </a:spcBef>
            <a:spcAft>
              <a:spcPct val="35000"/>
            </a:spcAft>
          </a:pPr>
          <a:r>
            <a:rPr lang="nl-NL" sz="4300" kern="1200" dirty="0"/>
            <a:t> </a:t>
          </a:r>
        </a:p>
      </dsp:txBody>
      <dsp:txXfrm>
        <a:off x="3143720" y="1343747"/>
        <a:ext cx="711699" cy="711699"/>
      </dsp:txXfrm>
    </dsp:sp>
    <dsp:sp modelId="{494D1125-E328-4C2F-BFC3-A0441EA9BE61}">
      <dsp:nvSpPr>
        <dsp:cNvPr id="0" name=""/>
        <dsp:cNvSpPr/>
      </dsp:nvSpPr>
      <dsp:spPr>
        <a:xfrm>
          <a:off x="1039905" y="-134"/>
          <a:ext cx="2667941" cy="2667941"/>
        </a:xfrm>
        <a:prstGeom prst="circularArrow">
          <a:avLst>
            <a:gd name="adj1" fmla="val 5202"/>
            <a:gd name="adj2" fmla="val 336034"/>
            <a:gd name="adj3" fmla="val 4014189"/>
            <a:gd name="adj4" fmla="val 2253900"/>
            <a:gd name="adj5" fmla="val 606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1ABA4A-37EA-4383-A0C9-B03D3A14F6D6}">
      <dsp:nvSpPr>
        <dsp:cNvPr id="0" name=""/>
        <dsp:cNvSpPr/>
      </dsp:nvSpPr>
      <dsp:spPr>
        <a:xfrm>
          <a:off x="2018026" y="2161611"/>
          <a:ext cx="711699" cy="711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4610" tIns="54610" rIns="54610" bIns="54610" numCol="1" spcCol="1270" anchor="ctr" anchorCtr="0">
          <a:noAutofit/>
        </a:bodyPr>
        <a:lstStyle/>
        <a:p>
          <a:pPr lvl="0" algn="ctr" defTabSz="1911350">
            <a:lnSpc>
              <a:spcPct val="90000"/>
            </a:lnSpc>
            <a:spcBef>
              <a:spcPct val="0"/>
            </a:spcBef>
            <a:spcAft>
              <a:spcPct val="35000"/>
            </a:spcAft>
          </a:pPr>
          <a:r>
            <a:rPr lang="nl-NL" sz="4300" kern="1200" dirty="0"/>
            <a:t> </a:t>
          </a:r>
        </a:p>
      </dsp:txBody>
      <dsp:txXfrm>
        <a:off x="2018026" y="2161611"/>
        <a:ext cx="711699" cy="711699"/>
      </dsp:txXfrm>
    </dsp:sp>
    <dsp:sp modelId="{65F0A811-05BD-4B4B-87B8-9D1E47E9E755}">
      <dsp:nvSpPr>
        <dsp:cNvPr id="0" name=""/>
        <dsp:cNvSpPr/>
      </dsp:nvSpPr>
      <dsp:spPr>
        <a:xfrm>
          <a:off x="1039905" y="-134"/>
          <a:ext cx="2667941" cy="2667941"/>
        </a:xfrm>
        <a:prstGeom prst="circularArrow">
          <a:avLst>
            <a:gd name="adj1" fmla="val 5202"/>
            <a:gd name="adj2" fmla="val 336034"/>
            <a:gd name="adj3" fmla="val 8210066"/>
            <a:gd name="adj4" fmla="val 6449777"/>
            <a:gd name="adj5" fmla="val 606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EB6ED14-2BB8-45E0-A810-6BDF0061C500}">
      <dsp:nvSpPr>
        <dsp:cNvPr id="0" name=""/>
        <dsp:cNvSpPr/>
      </dsp:nvSpPr>
      <dsp:spPr>
        <a:xfrm>
          <a:off x="892333" y="1343747"/>
          <a:ext cx="711699" cy="711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4610" tIns="54610" rIns="54610" bIns="54610" numCol="1" spcCol="1270" anchor="ctr" anchorCtr="0">
          <a:noAutofit/>
        </a:bodyPr>
        <a:lstStyle/>
        <a:p>
          <a:pPr lvl="0" algn="ctr" defTabSz="1911350">
            <a:lnSpc>
              <a:spcPct val="90000"/>
            </a:lnSpc>
            <a:spcBef>
              <a:spcPct val="0"/>
            </a:spcBef>
            <a:spcAft>
              <a:spcPct val="35000"/>
            </a:spcAft>
          </a:pPr>
          <a:r>
            <a:rPr lang="nl-NL" sz="4300" kern="1200" dirty="0"/>
            <a:t> </a:t>
          </a:r>
        </a:p>
      </dsp:txBody>
      <dsp:txXfrm>
        <a:off x="892333" y="1343747"/>
        <a:ext cx="711699" cy="711699"/>
      </dsp:txXfrm>
    </dsp:sp>
    <dsp:sp modelId="{841F1E58-F174-47FA-BF1F-56AFE4B6F49B}">
      <dsp:nvSpPr>
        <dsp:cNvPr id="0" name=""/>
        <dsp:cNvSpPr/>
      </dsp:nvSpPr>
      <dsp:spPr>
        <a:xfrm>
          <a:off x="1039905" y="-134"/>
          <a:ext cx="2667941" cy="2667941"/>
        </a:xfrm>
        <a:prstGeom prst="circularArrow">
          <a:avLst>
            <a:gd name="adj1" fmla="val 5202"/>
            <a:gd name="adj2" fmla="val 336034"/>
            <a:gd name="adj3" fmla="val 12297297"/>
            <a:gd name="adj4" fmla="val 10771216"/>
            <a:gd name="adj5" fmla="val 606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1A1F4E-F676-4198-9C15-15A1F8594415}">
      <dsp:nvSpPr>
        <dsp:cNvPr id="0" name=""/>
        <dsp:cNvSpPr/>
      </dsp:nvSpPr>
      <dsp:spPr>
        <a:xfrm>
          <a:off x="1322309" y="20414"/>
          <a:ext cx="711699" cy="711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4610" tIns="54610" rIns="54610" bIns="54610" numCol="1" spcCol="1270" anchor="ctr" anchorCtr="0">
          <a:noAutofit/>
        </a:bodyPr>
        <a:lstStyle/>
        <a:p>
          <a:pPr lvl="0" algn="ctr" defTabSz="1911350">
            <a:lnSpc>
              <a:spcPct val="90000"/>
            </a:lnSpc>
            <a:spcBef>
              <a:spcPct val="0"/>
            </a:spcBef>
            <a:spcAft>
              <a:spcPct val="35000"/>
            </a:spcAft>
          </a:pPr>
          <a:r>
            <a:rPr lang="nl-NL" sz="4300" kern="1200" dirty="0"/>
            <a:t> </a:t>
          </a:r>
        </a:p>
      </dsp:txBody>
      <dsp:txXfrm>
        <a:off x="1322309" y="20414"/>
        <a:ext cx="711699" cy="711699"/>
      </dsp:txXfrm>
    </dsp:sp>
    <dsp:sp modelId="{24275C94-41E7-406F-ADFE-D88E007B9C30}">
      <dsp:nvSpPr>
        <dsp:cNvPr id="0" name=""/>
        <dsp:cNvSpPr/>
      </dsp:nvSpPr>
      <dsp:spPr>
        <a:xfrm>
          <a:off x="1039905" y="-134"/>
          <a:ext cx="2667941" cy="2667941"/>
        </a:xfrm>
        <a:prstGeom prst="circularArrow">
          <a:avLst>
            <a:gd name="adj1" fmla="val 5202"/>
            <a:gd name="adj2" fmla="val 336034"/>
            <a:gd name="adj3" fmla="val 16865179"/>
            <a:gd name="adj4" fmla="val 15198787"/>
            <a:gd name="adj5" fmla="val 606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3035300" cy="465138"/>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967163" y="0"/>
            <a:ext cx="3035300" cy="465138"/>
          </a:xfrm>
          <a:prstGeom prst="rect">
            <a:avLst/>
          </a:prstGeom>
        </p:spPr>
        <p:txBody>
          <a:bodyPr vert="horz" lIns="91440" tIns="45720" rIns="91440" bIns="45720" rtlCol="0"/>
          <a:lstStyle>
            <a:lvl1pPr algn="r">
              <a:defRPr sz="1200"/>
            </a:lvl1pPr>
          </a:lstStyle>
          <a:p>
            <a:fld id="{85A5CE2B-2B41-4980-BDD3-BF95BF373F0A}" type="datetimeFigureOut">
              <a:rPr lang="nl-NL" smtClean="0"/>
              <a:t>1-2-2024</a:t>
            </a:fld>
            <a:endParaRPr lang="nl-NL" dirty="0"/>
          </a:p>
        </p:txBody>
      </p:sp>
      <p:sp>
        <p:nvSpPr>
          <p:cNvPr id="4" name="Tijdelijke aanduiding voor dia-afbeelding 3"/>
          <p:cNvSpPr>
            <a:spLocks noGrp="1" noRot="1" noChangeAspect="1"/>
          </p:cNvSpPr>
          <p:nvPr>
            <p:ph type="sldImg" idx="2"/>
          </p:nvPr>
        </p:nvSpPr>
        <p:spPr>
          <a:xfrm>
            <a:off x="1411288" y="1162050"/>
            <a:ext cx="4181475" cy="3135313"/>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700088" y="4470400"/>
            <a:ext cx="5603875" cy="3659188"/>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824913"/>
            <a:ext cx="3035300" cy="465137"/>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967163" y="8824913"/>
            <a:ext cx="3035300" cy="465137"/>
          </a:xfrm>
          <a:prstGeom prst="rect">
            <a:avLst/>
          </a:prstGeom>
        </p:spPr>
        <p:txBody>
          <a:bodyPr vert="horz" lIns="91440" tIns="45720" rIns="91440" bIns="45720" rtlCol="0" anchor="b"/>
          <a:lstStyle>
            <a:lvl1pPr algn="r">
              <a:defRPr sz="1200"/>
            </a:lvl1pPr>
          </a:lstStyle>
          <a:p>
            <a:fld id="{AA6A137F-47D7-4629-B9B8-22E9F39B5DCA}" type="slidenum">
              <a:rPr lang="nl-NL" smtClean="0"/>
              <a:t>‹nr.›</a:t>
            </a:fld>
            <a:endParaRPr lang="nl-NL" dirty="0"/>
          </a:p>
        </p:txBody>
      </p:sp>
    </p:spTree>
    <p:extLst>
      <p:ext uri="{BB962C8B-B14F-4D97-AF65-F5344CB8AC3E}">
        <p14:creationId xmlns:p14="http://schemas.microsoft.com/office/powerpoint/2010/main" val="52878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Even uitleg geven van onze opdracht die wij van Animo gekregen hebben en wanneer dit heeft afgespeeld. Dit ook om duidelijk te maken dat we alleen maar een beginnetje hebben gemaakt en er zeker nog niet zijn.</a:t>
            </a:r>
          </a:p>
        </p:txBody>
      </p:sp>
      <p:sp>
        <p:nvSpPr>
          <p:cNvPr id="4" name="Tijdelijke aanduiding voor dianummer 3"/>
          <p:cNvSpPr>
            <a:spLocks noGrp="1"/>
          </p:cNvSpPr>
          <p:nvPr>
            <p:ph type="sldNum" sz="quarter" idx="5"/>
          </p:nvPr>
        </p:nvSpPr>
        <p:spPr/>
        <p:txBody>
          <a:bodyPr/>
          <a:lstStyle/>
          <a:p>
            <a:fld id="{AA6A137F-47D7-4629-B9B8-22E9F39B5DCA}" type="slidenum">
              <a:rPr lang="nl-NL" smtClean="0"/>
              <a:t>2</a:t>
            </a:fld>
            <a:endParaRPr lang="nl-NL" dirty="0"/>
          </a:p>
        </p:txBody>
      </p:sp>
    </p:spTree>
    <p:extLst>
      <p:ext uri="{BB962C8B-B14F-4D97-AF65-F5344CB8AC3E}">
        <p14:creationId xmlns:p14="http://schemas.microsoft.com/office/powerpoint/2010/main" val="7531675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AA6A137F-47D7-4629-B9B8-22E9F39B5DCA}" type="slidenum">
              <a:rPr lang="nl-NL" smtClean="0"/>
              <a:t>13</a:t>
            </a:fld>
            <a:endParaRPr lang="nl-NL" dirty="0"/>
          </a:p>
        </p:txBody>
      </p:sp>
    </p:spTree>
    <p:extLst>
      <p:ext uri="{BB962C8B-B14F-4D97-AF65-F5344CB8AC3E}">
        <p14:creationId xmlns:p14="http://schemas.microsoft.com/office/powerpoint/2010/main" val="28923518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just" eaLnBrk="1" hangingPunct="1"/>
            <a:r>
              <a:rPr lang="nl-NL" sz="1200" dirty="0">
                <a:latin typeface="+mn-lt"/>
              </a:rPr>
              <a:t>Een laatste zijstap naar een andere kijk op (auto)verkeer</a:t>
            </a:r>
          </a:p>
          <a:p>
            <a:pPr algn="just" eaLnBrk="1" hangingPunct="1"/>
            <a:endParaRPr lang="nl-NL" sz="1200" dirty="0">
              <a:latin typeface="+mn-lt"/>
            </a:endParaRPr>
          </a:p>
          <a:p>
            <a:pPr algn="just" eaLnBrk="1" hangingPunct="1"/>
            <a:r>
              <a:rPr lang="nl-NL" sz="1200" dirty="0">
                <a:latin typeface="+mn-lt"/>
              </a:rPr>
              <a:t>wegen met het meeste autoverkeer aanpakken. De focus leggen we bij de voetgangers en fietsers (STOMP-principe). Het gebied wordt een 30 km/uur zone met ruimte voor de bus en waar auto’s welkom zijn als bestemmingsverkeer. Op deze manier wordt het een stuk veiliger en aantrekkelijker.</a:t>
            </a:r>
          </a:p>
          <a:p>
            <a:endParaRPr lang="nl-NL" dirty="0"/>
          </a:p>
        </p:txBody>
      </p:sp>
      <p:sp>
        <p:nvSpPr>
          <p:cNvPr id="4" name="Tijdelijke aanduiding voor dianummer 3"/>
          <p:cNvSpPr>
            <a:spLocks noGrp="1"/>
          </p:cNvSpPr>
          <p:nvPr>
            <p:ph type="sldNum" sz="quarter" idx="5"/>
          </p:nvPr>
        </p:nvSpPr>
        <p:spPr/>
        <p:txBody>
          <a:bodyPr/>
          <a:lstStyle/>
          <a:p>
            <a:fld id="{AA6A137F-47D7-4629-B9B8-22E9F39B5DCA}" type="slidenum">
              <a:rPr lang="nl-NL" smtClean="0"/>
              <a:t>14</a:t>
            </a:fld>
            <a:endParaRPr lang="nl-NL" dirty="0"/>
          </a:p>
        </p:txBody>
      </p:sp>
    </p:spTree>
    <p:extLst>
      <p:ext uri="{BB962C8B-B14F-4D97-AF65-F5344CB8AC3E}">
        <p14:creationId xmlns:p14="http://schemas.microsoft.com/office/powerpoint/2010/main" val="2932282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Even een stapje hoger kijken naar het probleem. We praten over verkeer en mobiliteit maar eigenlijk hebben we het over brede welvaart en dat deze onder druk kan komen te staan.</a:t>
            </a:r>
          </a:p>
        </p:txBody>
      </p:sp>
      <p:sp>
        <p:nvSpPr>
          <p:cNvPr id="4" name="Tijdelijke aanduiding voor dianummer 3"/>
          <p:cNvSpPr>
            <a:spLocks noGrp="1"/>
          </p:cNvSpPr>
          <p:nvPr>
            <p:ph type="sldNum" sz="quarter" idx="5"/>
          </p:nvPr>
        </p:nvSpPr>
        <p:spPr/>
        <p:txBody>
          <a:bodyPr/>
          <a:lstStyle/>
          <a:p>
            <a:fld id="{AA6A137F-47D7-4629-B9B8-22E9F39B5DCA}" type="slidenum">
              <a:rPr lang="nl-NL" smtClean="0"/>
              <a:t>3</a:t>
            </a:fld>
            <a:endParaRPr lang="nl-NL" dirty="0"/>
          </a:p>
        </p:txBody>
      </p:sp>
    </p:spTree>
    <p:extLst>
      <p:ext uri="{BB962C8B-B14F-4D97-AF65-F5344CB8AC3E}">
        <p14:creationId xmlns:p14="http://schemas.microsoft.com/office/powerpoint/2010/main" val="1794636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Nog een keer benadrukken dat nadenken over mobiliteit heel belangrijk is om brede welvaart te realiseren. En ook benaderukken dat dit niet iets is wat specifiek in Alkmaar speelt maar ook in andere steden/gemeenten.</a:t>
            </a:r>
          </a:p>
        </p:txBody>
      </p:sp>
      <p:sp>
        <p:nvSpPr>
          <p:cNvPr id="4" name="Tijdelijke aanduiding voor dianummer 3"/>
          <p:cNvSpPr>
            <a:spLocks noGrp="1"/>
          </p:cNvSpPr>
          <p:nvPr>
            <p:ph type="sldNum" sz="quarter" idx="5"/>
          </p:nvPr>
        </p:nvSpPr>
        <p:spPr/>
        <p:txBody>
          <a:bodyPr/>
          <a:lstStyle/>
          <a:p>
            <a:fld id="{AA6A137F-47D7-4629-B9B8-22E9F39B5DCA}" type="slidenum">
              <a:rPr lang="nl-NL" smtClean="0"/>
              <a:t>4</a:t>
            </a:fld>
            <a:endParaRPr lang="nl-NL" dirty="0"/>
          </a:p>
        </p:txBody>
      </p:sp>
    </p:spTree>
    <p:extLst>
      <p:ext uri="{BB962C8B-B14F-4D97-AF65-F5344CB8AC3E}">
        <p14:creationId xmlns:p14="http://schemas.microsoft.com/office/powerpoint/2010/main" val="3428170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Nogmaals wijzen op de grote uitdagingen die (landelijk) spelen en de druk die dit levert op de ruimte</a:t>
            </a:r>
          </a:p>
        </p:txBody>
      </p:sp>
      <p:sp>
        <p:nvSpPr>
          <p:cNvPr id="4" name="Tijdelijke aanduiding voor dianummer 3"/>
          <p:cNvSpPr>
            <a:spLocks noGrp="1"/>
          </p:cNvSpPr>
          <p:nvPr>
            <p:ph type="sldNum" sz="quarter" idx="5"/>
          </p:nvPr>
        </p:nvSpPr>
        <p:spPr/>
        <p:txBody>
          <a:bodyPr/>
          <a:lstStyle/>
          <a:p>
            <a:fld id="{AA6A137F-47D7-4629-B9B8-22E9F39B5DCA}" type="slidenum">
              <a:rPr lang="nl-NL" smtClean="0"/>
              <a:t>5</a:t>
            </a:fld>
            <a:endParaRPr lang="nl-NL" dirty="0"/>
          </a:p>
        </p:txBody>
      </p:sp>
    </p:spTree>
    <p:extLst>
      <p:ext uri="{BB962C8B-B14F-4D97-AF65-F5344CB8AC3E}">
        <p14:creationId xmlns:p14="http://schemas.microsoft.com/office/powerpoint/2010/main" val="761184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Maar ook benaderukken dat heel veel van deze ruimte dus opgaat aan infrastructuur… kan/moet dat niet slimmer?</a:t>
            </a:r>
          </a:p>
          <a:p>
            <a:r>
              <a:rPr lang="nl-NL" dirty="0"/>
              <a:t>Bebouwd gebied, semi bebouwd gebied, verkeersterreinn en recreatieterrein (maar dus niet bos, water en agrarische ruimte)</a:t>
            </a:r>
          </a:p>
        </p:txBody>
      </p:sp>
      <p:sp>
        <p:nvSpPr>
          <p:cNvPr id="4" name="Tijdelijke aanduiding voor dianummer 3"/>
          <p:cNvSpPr>
            <a:spLocks noGrp="1"/>
          </p:cNvSpPr>
          <p:nvPr>
            <p:ph type="sldNum" sz="quarter" idx="5"/>
          </p:nvPr>
        </p:nvSpPr>
        <p:spPr/>
        <p:txBody>
          <a:bodyPr/>
          <a:lstStyle/>
          <a:p>
            <a:fld id="{AA6A137F-47D7-4629-B9B8-22E9F39B5DCA}" type="slidenum">
              <a:rPr lang="nl-NL" smtClean="0"/>
              <a:t>6</a:t>
            </a:fld>
            <a:endParaRPr lang="nl-NL" dirty="0"/>
          </a:p>
        </p:txBody>
      </p:sp>
    </p:spTree>
    <p:extLst>
      <p:ext uri="{BB962C8B-B14F-4D97-AF65-F5344CB8AC3E}">
        <p14:creationId xmlns:p14="http://schemas.microsoft.com/office/powerpoint/2010/main" val="2129516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Meer inzoomen op de problemen/uitdagingen in Alkmaar </a:t>
            </a:r>
          </a:p>
        </p:txBody>
      </p:sp>
      <p:sp>
        <p:nvSpPr>
          <p:cNvPr id="4" name="Tijdelijke aanduiding voor dianummer 3"/>
          <p:cNvSpPr>
            <a:spLocks noGrp="1"/>
          </p:cNvSpPr>
          <p:nvPr>
            <p:ph type="sldNum" sz="quarter" idx="5"/>
          </p:nvPr>
        </p:nvSpPr>
        <p:spPr/>
        <p:txBody>
          <a:bodyPr/>
          <a:lstStyle/>
          <a:p>
            <a:fld id="{AA6A137F-47D7-4629-B9B8-22E9F39B5DCA}" type="slidenum">
              <a:rPr lang="nl-NL" smtClean="0"/>
              <a:t>7</a:t>
            </a:fld>
            <a:endParaRPr lang="nl-NL" dirty="0"/>
          </a:p>
        </p:txBody>
      </p:sp>
    </p:spTree>
    <p:extLst>
      <p:ext uri="{BB962C8B-B14F-4D97-AF65-F5344CB8AC3E}">
        <p14:creationId xmlns:p14="http://schemas.microsoft.com/office/powerpoint/2010/main" val="1896778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Onze visie uiteenzetten ten aanzien van benoemen doorgaand autoverkeer. Ook benoemen dat de gemeente instrumenten heeft om dit goed te onderzoeken en dit wellicht ook beter weet.</a:t>
            </a:r>
          </a:p>
          <a:p>
            <a:r>
              <a:rPr lang="nl-NL" dirty="0"/>
              <a:t>Benoemen rekenvoorbeeld van Animo maar ook ruimte houden om dit nog eens goed te berekenen. Belangrijkste is dat er echt kansen zijn om de verkeersdruk in het centrum te verlichten.</a:t>
            </a:r>
          </a:p>
        </p:txBody>
      </p:sp>
      <p:sp>
        <p:nvSpPr>
          <p:cNvPr id="4" name="Tijdelijke aanduiding voor dianummer 3"/>
          <p:cNvSpPr>
            <a:spLocks noGrp="1"/>
          </p:cNvSpPr>
          <p:nvPr>
            <p:ph type="sldNum" sz="quarter" idx="5"/>
          </p:nvPr>
        </p:nvSpPr>
        <p:spPr/>
        <p:txBody>
          <a:bodyPr/>
          <a:lstStyle/>
          <a:p>
            <a:fld id="{AA6A137F-47D7-4629-B9B8-22E9F39B5DCA}" type="slidenum">
              <a:rPr lang="nl-NL" smtClean="0"/>
              <a:t>10</a:t>
            </a:fld>
            <a:endParaRPr lang="nl-NL" dirty="0"/>
          </a:p>
        </p:txBody>
      </p:sp>
    </p:spTree>
    <p:extLst>
      <p:ext uri="{BB962C8B-B14F-4D97-AF65-F5344CB8AC3E}">
        <p14:creationId xmlns:p14="http://schemas.microsoft.com/office/powerpoint/2010/main" val="14015890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Uitleggen waarom het een probleem is als we geen helder beeld hebben van gewenst en ongewenst verkeer in de centrumgebieden.</a:t>
            </a:r>
          </a:p>
          <a:p>
            <a:r>
              <a:rPr lang="nl-NL" dirty="0"/>
              <a:t>Hier alvast verwijzen naar de presentatie van Piet die ingaat op de visie om tot verbeteringen te komen.</a:t>
            </a:r>
          </a:p>
        </p:txBody>
      </p:sp>
      <p:sp>
        <p:nvSpPr>
          <p:cNvPr id="4" name="Tijdelijke aanduiding voor dianummer 3"/>
          <p:cNvSpPr>
            <a:spLocks noGrp="1"/>
          </p:cNvSpPr>
          <p:nvPr>
            <p:ph type="sldNum" sz="quarter" idx="5"/>
          </p:nvPr>
        </p:nvSpPr>
        <p:spPr/>
        <p:txBody>
          <a:bodyPr/>
          <a:lstStyle/>
          <a:p>
            <a:fld id="{AA6A137F-47D7-4629-B9B8-22E9F39B5DCA}" type="slidenum">
              <a:rPr lang="nl-NL" smtClean="0"/>
              <a:t>11</a:t>
            </a:fld>
            <a:endParaRPr lang="nl-NL" dirty="0"/>
          </a:p>
        </p:txBody>
      </p:sp>
    </p:spTree>
    <p:extLst>
      <p:ext uri="{BB962C8B-B14F-4D97-AF65-F5344CB8AC3E}">
        <p14:creationId xmlns:p14="http://schemas.microsoft.com/office/powerpoint/2010/main" val="2595684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solidFill>
                  <a:srgbClr val="1A1A1A"/>
                </a:solidFill>
                <a:latin typeface="abobe-caslon-pro"/>
              </a:rPr>
              <a:t>Pleidooi voor betere samenwerking gemeente en omgeving. Het is wellicht spannend maar er valt hier meer te halen dan we nu doen.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solidFill>
                  <a:srgbClr val="1A1A1A"/>
                </a:solidFill>
                <a:latin typeface="abobe-caslon-pro"/>
              </a:rPr>
              <a:t>Om een eerlijk en toekomstbestendig mobiliteitssysteem te kunnen ontwikkelen, is samenwerking tussen gemeente, ondernemers, inwoners en overige belanghebbenden een noodzaak.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solidFill>
                  <a:srgbClr val="1A1A1A"/>
                </a:solidFill>
                <a:latin typeface="abobe-caslon-pro"/>
              </a:rPr>
              <a:t>Niet alleen vragen naar de knelpunten, maar samen besluiten nemen over hoe we het gaan doen.</a:t>
            </a:r>
          </a:p>
          <a:p>
            <a:endParaRPr lang="nl-NL" dirty="0"/>
          </a:p>
        </p:txBody>
      </p:sp>
      <p:sp>
        <p:nvSpPr>
          <p:cNvPr id="4" name="Tijdelijke aanduiding voor dianummer 3"/>
          <p:cNvSpPr>
            <a:spLocks noGrp="1"/>
          </p:cNvSpPr>
          <p:nvPr>
            <p:ph type="sldNum" sz="quarter" idx="5"/>
          </p:nvPr>
        </p:nvSpPr>
        <p:spPr/>
        <p:txBody>
          <a:bodyPr/>
          <a:lstStyle/>
          <a:p>
            <a:fld id="{AA6A137F-47D7-4629-B9B8-22E9F39B5DCA}" type="slidenum">
              <a:rPr lang="nl-NL" smtClean="0"/>
              <a:t>12</a:t>
            </a:fld>
            <a:endParaRPr lang="nl-NL" dirty="0"/>
          </a:p>
        </p:txBody>
      </p:sp>
    </p:spTree>
    <p:extLst>
      <p:ext uri="{BB962C8B-B14F-4D97-AF65-F5344CB8AC3E}">
        <p14:creationId xmlns:p14="http://schemas.microsoft.com/office/powerpoint/2010/main" val="47866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nl-NL"/>
              <a:t>Klik om stijl te bewerken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985D6BDF-9D0E-4E2B-85B8-D8F4790360C9}" type="datetimeFigureOut">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‹nr.›</a:t>
            </a:fld>
            <a:endParaRPr lang="en-US" dirty="0"/>
          </a:p>
        </p:txBody>
      </p:sp>
    </p:spTree>
    <p:extLst>
      <p:ext uri="{BB962C8B-B14F-4D97-AF65-F5344CB8AC3E}">
        <p14:creationId xmlns:p14="http://schemas.microsoft.com/office/powerpoint/2010/main" val="3549396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85D6BDF-9D0E-4E2B-85B8-D8F4790360C9}" type="datetimeFigureOut">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‹nr.›</a:t>
            </a:fld>
            <a:endParaRPr lang="en-US" dirty="0"/>
          </a:p>
        </p:txBody>
      </p:sp>
    </p:spTree>
    <p:extLst>
      <p:ext uri="{BB962C8B-B14F-4D97-AF65-F5344CB8AC3E}">
        <p14:creationId xmlns:p14="http://schemas.microsoft.com/office/powerpoint/2010/main" val="126791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85D6BDF-9D0E-4E2B-85B8-D8F4790360C9}" type="datetimeFigureOut">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‹nr.›</a:t>
            </a:fld>
            <a:endParaRPr lang="en-US" dirty="0"/>
          </a:p>
        </p:txBody>
      </p:sp>
    </p:spTree>
    <p:extLst>
      <p:ext uri="{BB962C8B-B14F-4D97-AF65-F5344CB8AC3E}">
        <p14:creationId xmlns:p14="http://schemas.microsoft.com/office/powerpoint/2010/main" val="2526545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85D6BDF-9D0E-4E2B-85B8-D8F4790360C9}" type="datetimeFigureOut">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‹nr.›</a:t>
            </a:fld>
            <a:endParaRPr lang="en-US" dirty="0"/>
          </a:p>
        </p:txBody>
      </p:sp>
    </p:spTree>
    <p:extLst>
      <p:ext uri="{BB962C8B-B14F-4D97-AF65-F5344CB8AC3E}">
        <p14:creationId xmlns:p14="http://schemas.microsoft.com/office/powerpoint/2010/main" val="282196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nl-NL"/>
              <a:t>Klik om stijl te bewerken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985D6BDF-9D0E-4E2B-85B8-D8F4790360C9}" type="datetimeFigureOut">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‹nr.›</a:t>
            </a:fld>
            <a:endParaRPr lang="en-US" dirty="0"/>
          </a:p>
        </p:txBody>
      </p:sp>
    </p:spTree>
    <p:extLst>
      <p:ext uri="{BB962C8B-B14F-4D97-AF65-F5344CB8AC3E}">
        <p14:creationId xmlns:p14="http://schemas.microsoft.com/office/powerpoint/2010/main" val="1172407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985D6BDF-9D0E-4E2B-85B8-D8F4790360C9}" type="datetimeFigureOut">
              <a:rPr lang="en-US" smtClean="0"/>
              <a:t>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B075EA-769C-4ECD-B48E-D6FCDC24F876}" type="slidenum">
              <a:rPr lang="en-US" smtClean="0"/>
              <a:t>‹nr.›</a:t>
            </a:fld>
            <a:endParaRPr lang="en-US" dirty="0"/>
          </a:p>
        </p:txBody>
      </p:sp>
    </p:spTree>
    <p:extLst>
      <p:ext uri="{BB962C8B-B14F-4D97-AF65-F5344CB8AC3E}">
        <p14:creationId xmlns:p14="http://schemas.microsoft.com/office/powerpoint/2010/main" val="3237993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nl-NL"/>
              <a:t>Klik om stijl te bewerken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29842" y="2505075"/>
            <a:ext cx="3868340"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4629150" y="2505075"/>
            <a:ext cx="3887391"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85D6BDF-9D0E-4E2B-85B8-D8F4790360C9}" type="datetimeFigureOut">
              <a:rPr lang="en-US" smtClean="0"/>
              <a:t>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BB075EA-769C-4ECD-B48E-D6FCDC24F876}" type="slidenum">
              <a:rPr lang="en-US" smtClean="0"/>
              <a:t>‹nr.›</a:t>
            </a:fld>
            <a:endParaRPr lang="en-US" dirty="0"/>
          </a:p>
        </p:txBody>
      </p:sp>
    </p:spTree>
    <p:extLst>
      <p:ext uri="{BB962C8B-B14F-4D97-AF65-F5344CB8AC3E}">
        <p14:creationId xmlns:p14="http://schemas.microsoft.com/office/powerpoint/2010/main" val="2792654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985D6BDF-9D0E-4E2B-85B8-D8F4790360C9}" type="datetimeFigureOut">
              <a:rPr lang="en-US" smtClean="0"/>
              <a:t>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BB075EA-769C-4ECD-B48E-D6FCDC24F876}" type="slidenum">
              <a:rPr lang="en-US" smtClean="0"/>
              <a:t>‹nr.›</a:t>
            </a:fld>
            <a:endParaRPr lang="en-US" dirty="0"/>
          </a:p>
        </p:txBody>
      </p:sp>
    </p:spTree>
    <p:extLst>
      <p:ext uri="{BB962C8B-B14F-4D97-AF65-F5344CB8AC3E}">
        <p14:creationId xmlns:p14="http://schemas.microsoft.com/office/powerpoint/2010/main" val="2691738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5D6BDF-9D0E-4E2B-85B8-D8F4790360C9}" type="datetimeFigureOut">
              <a:rPr lang="en-US" smtClean="0"/>
              <a:t>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BB075EA-769C-4ECD-B48E-D6FCDC24F876}" type="slidenum">
              <a:rPr lang="en-US" smtClean="0"/>
              <a:t>‹nr.›</a:t>
            </a:fld>
            <a:endParaRPr lang="en-US" dirty="0"/>
          </a:p>
        </p:txBody>
      </p:sp>
    </p:spTree>
    <p:extLst>
      <p:ext uri="{BB962C8B-B14F-4D97-AF65-F5344CB8AC3E}">
        <p14:creationId xmlns:p14="http://schemas.microsoft.com/office/powerpoint/2010/main" val="2671151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l-NL"/>
              <a:t>Klik om stijl te bewerken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985D6BDF-9D0E-4E2B-85B8-D8F4790360C9}" type="datetimeFigureOut">
              <a:rPr lang="en-US" smtClean="0"/>
              <a:t>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B075EA-769C-4ECD-B48E-D6FCDC24F876}" type="slidenum">
              <a:rPr lang="en-US" smtClean="0"/>
              <a:t>‹nr.›</a:t>
            </a:fld>
            <a:endParaRPr lang="en-US" dirty="0"/>
          </a:p>
        </p:txBody>
      </p:sp>
    </p:spTree>
    <p:extLst>
      <p:ext uri="{BB962C8B-B14F-4D97-AF65-F5344CB8AC3E}">
        <p14:creationId xmlns:p14="http://schemas.microsoft.com/office/powerpoint/2010/main" val="3972613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dirty="0"/>
              <a:t>Klik op het pictogram als u een afbeelding wilt toevoegen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985D6BDF-9D0E-4E2B-85B8-D8F4790360C9}" type="datetimeFigureOut">
              <a:rPr lang="en-US" smtClean="0"/>
              <a:t>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B075EA-769C-4ECD-B48E-D6FCDC24F876}" type="slidenum">
              <a:rPr lang="en-US" smtClean="0"/>
              <a:t>‹nr.›</a:t>
            </a:fld>
            <a:endParaRPr lang="en-US" dirty="0"/>
          </a:p>
        </p:txBody>
      </p:sp>
    </p:spTree>
    <p:extLst>
      <p:ext uri="{BB962C8B-B14F-4D97-AF65-F5344CB8AC3E}">
        <p14:creationId xmlns:p14="http://schemas.microsoft.com/office/powerpoint/2010/main" val="1040881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5D6BDF-9D0E-4E2B-85B8-D8F4790360C9}" type="datetimeFigureOut">
              <a:rPr lang="en-US" smtClean="0"/>
              <a:t>2/1/2024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B075EA-769C-4ECD-B48E-D6FCDC24F876}" type="slidenum">
              <a:rPr lang="en-US" smtClean="0"/>
              <a:t>‹nr.›</a:t>
            </a:fld>
            <a:endParaRPr lang="en-US" dirty="0"/>
          </a:p>
        </p:txBody>
      </p:sp>
      <p:sp>
        <p:nvSpPr>
          <p:cNvPr id="9" name="Rectangle 16">
            <a:extLst>
              <a:ext uri="{FF2B5EF4-FFF2-40B4-BE49-F238E27FC236}">
                <a16:creationId xmlns="" xmlns:a16="http://schemas.microsoft.com/office/drawing/2014/main" id="{14330AAA-729B-CAAD-7D49-3ED8A2A55596}"/>
              </a:ext>
            </a:extLst>
          </p:cNvPr>
          <p:cNvSpPr/>
          <p:nvPr userDrawn="1"/>
        </p:nvSpPr>
        <p:spPr>
          <a:xfrm>
            <a:off x="0" y="0"/>
            <a:ext cx="9144000" cy="857250"/>
          </a:xfrm>
          <a:prstGeom prst="rect">
            <a:avLst/>
          </a:prstGeom>
          <a:gradFill flip="none" rotWithShape="1">
            <a:gsLst>
              <a:gs pos="0">
                <a:schemeClr val="bg1"/>
              </a:gs>
              <a:gs pos="100000">
                <a:srgbClr val="268866"/>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3453" tIns="6726" rIns="13453" bIns="6726" rtlCol="0" anchor="ctr"/>
          <a:lstStyle/>
          <a:p>
            <a:pPr algn="ctr"/>
            <a:endParaRPr lang="en-US" sz="844" dirty="0"/>
          </a:p>
        </p:txBody>
      </p:sp>
      <p:sp>
        <p:nvSpPr>
          <p:cNvPr id="10" name="Rectangle 17">
            <a:extLst>
              <a:ext uri="{FF2B5EF4-FFF2-40B4-BE49-F238E27FC236}">
                <a16:creationId xmlns="" xmlns:a16="http://schemas.microsoft.com/office/drawing/2014/main" id="{1CD8F5C4-92A8-5F5E-4D45-96F0D44C7EFA}"/>
              </a:ext>
            </a:extLst>
          </p:cNvPr>
          <p:cNvSpPr/>
          <p:nvPr userDrawn="1"/>
        </p:nvSpPr>
        <p:spPr>
          <a:xfrm>
            <a:off x="0" y="6000750"/>
            <a:ext cx="9144000" cy="857250"/>
          </a:xfrm>
          <a:prstGeom prst="rect">
            <a:avLst/>
          </a:prstGeom>
          <a:gradFill>
            <a:gsLst>
              <a:gs pos="0">
                <a:srgbClr val="DBDBDB"/>
              </a:gs>
              <a:gs pos="100000">
                <a:schemeClr val="bg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13453" tIns="6726" rIns="13453" bIns="6726" rtlCol="0" anchor="ctr"/>
          <a:lstStyle/>
          <a:p>
            <a:pPr algn="ctr"/>
            <a:endParaRPr lang="en-US" sz="844" dirty="0"/>
          </a:p>
        </p:txBody>
      </p:sp>
    </p:spTree>
    <p:extLst>
      <p:ext uri="{BB962C8B-B14F-4D97-AF65-F5344CB8AC3E}">
        <p14:creationId xmlns:p14="http://schemas.microsoft.com/office/powerpoint/2010/main" val="1809235759"/>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arget="../media/image2.png" Type="http://schemas.openxmlformats.org/officeDocument/2006/relationships/image"/><Relationship Id="rId2" Target="../media/image1.jpeg" Type="http://schemas.openxmlformats.org/officeDocument/2006/relationships/image"/><Relationship Id="rId1" Target="../slideLayouts/slideLayout1.xml" Type="http://schemas.openxmlformats.org/officeDocument/2006/relationships/slideLayout"/><Relationship Id="rId5" Target="../media/image4.jpeg" Type="http://schemas.openxmlformats.org/officeDocument/2006/relationships/image"/><Relationship Id="rId4" Target="../media/image3.png" Type="http://schemas.openxmlformats.org/officeDocument/2006/relationships/image"/></Relationships>
</file>

<file path=ppt/slides/_rels/slide10.xml.rels><?xml version="1.0" encoding="UTF-8" standalone="yes" ?><Relationships xmlns="http://schemas.openxmlformats.org/package/2006/relationships"><Relationship Id="rId3" Target="../media/image20.jpeg" Type="http://schemas.openxmlformats.org/officeDocument/2006/relationships/image"/><Relationship Id="rId2" Target="../notesSlides/notesSlide7.xml" Type="http://schemas.openxmlformats.org/officeDocument/2006/relationships/notesSlide"/><Relationship Id="rId1" Target="../slideLayouts/slideLayout2.xml" Type="http://schemas.openxmlformats.org/officeDocument/2006/relationships/slideLayout"/><Relationship Id="rId5" Target="../media/hdphoto1.wdp" Type="http://schemas.microsoft.com/office/2007/relationships/hdphoto"/><Relationship Id="rId4" Target="../media/image21.png" Type="http://schemas.openxmlformats.org/officeDocument/2006/relationships/image"/></Relationships>
</file>

<file path=ppt/slides/_rels/slide11.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23.jpeg"/></Relationships>
</file>

<file path=ppt/slides/_rels/slide12.xml.rels><?xml version="1.0" encoding="UTF-8" standalone="yes" ?><Relationships xmlns="http://schemas.openxmlformats.org/package/2006/relationships"><Relationship Id="rId3" Target="../media/image24.jpeg" Type="http://schemas.openxmlformats.org/officeDocument/2006/relationships/image"/><Relationship Id="rId2" Target="../notesSlides/notesSlide9.xml" Type="http://schemas.openxmlformats.org/officeDocument/2006/relationships/notesSlide"/><Relationship Id="rId1" Target="../slideLayouts/slideLayout6.xml" Type="http://schemas.openxmlformats.org/officeDocument/2006/relationships/slideLayout"/></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arget="../media/image26.jpeg" Type="http://schemas.openxmlformats.org/officeDocument/2006/relationships/image"/><Relationship Id="rId1" Target="../slideLayouts/slideLayout7.xml" Type="http://schemas.openxmlformats.org/officeDocument/2006/relationships/slideLayout"/></Relationships>
</file>

<file path=ppt/slides/_rels/slide16.xml.rels><?xml version="1.0" encoding="UTF-8" standalone="yes" ?><Relationships xmlns="http://schemas.openxmlformats.org/package/2006/relationships"><Relationship Id="rId3" Target="../media/image28.jpeg" Type="http://schemas.openxmlformats.org/officeDocument/2006/relationships/image"/><Relationship Id="rId2" Target="../media/image27.jpeg" Type="http://schemas.openxmlformats.org/officeDocument/2006/relationships/image"/><Relationship Id="rId1" Target="../slideLayouts/slideLayout2.xml" Type="http://schemas.openxmlformats.org/officeDocument/2006/relationships/slideLayout"/></Relationships>
</file>

<file path=ppt/slides/_rels/slide2.xml.rels><?xml version="1.0" encoding="UTF-8" standalone="yes" ?><Relationships xmlns="http://schemas.openxmlformats.org/package/2006/relationships"><Relationship Id="rId8" Target="../diagrams/layout1.xml" Type="http://schemas.openxmlformats.org/officeDocument/2006/relationships/diagramLayout"/><Relationship Id="rId3" Target="../media/image5.jpeg" Type="http://schemas.openxmlformats.org/officeDocument/2006/relationships/image"/><Relationship Id="rId7" Target="../diagrams/data1.xml" Type="http://schemas.openxmlformats.org/officeDocument/2006/relationships/diagramData"/><Relationship Id="rId12" Target="../media/image9.jpeg" Type="http://schemas.openxmlformats.org/officeDocument/2006/relationships/image"/><Relationship Id="rId2" Target="../notesSlides/notesSlide1.xml" Type="http://schemas.openxmlformats.org/officeDocument/2006/relationships/notesSlide"/><Relationship Id="rId1" Target="../slideLayouts/slideLayout6.xml" Type="http://schemas.openxmlformats.org/officeDocument/2006/relationships/slideLayout"/><Relationship Id="rId6" Target="../media/image8.jpeg" Type="http://schemas.openxmlformats.org/officeDocument/2006/relationships/image"/><Relationship Id="rId11" Target="../diagrams/drawing1.xml" Type="http://schemas.microsoft.com/office/2007/relationships/diagramDrawing"/><Relationship Id="rId5" Target="../media/image7.jpeg" Type="http://schemas.openxmlformats.org/officeDocument/2006/relationships/image"/><Relationship Id="rId10" Target="../diagrams/colors1.xml" Type="http://schemas.openxmlformats.org/officeDocument/2006/relationships/diagramColors"/><Relationship Id="rId4" Target="../media/image6.jpeg" Type="http://schemas.openxmlformats.org/officeDocument/2006/relationships/image"/><Relationship Id="rId9" Target="../diagrams/quickStyle1.xml" Type="http://schemas.openxmlformats.org/officeDocument/2006/relationships/diagramQuickStyle"/></Relationships>
</file>

<file path=ppt/slides/_rels/slide3.xml.rels><?xml version="1.0" encoding="UTF-8" standalone="yes" ?><Relationships xmlns="http://schemas.openxmlformats.org/package/2006/relationships"><Relationship Id="rId3" Target="../media/image10.jpeg" Type="http://schemas.openxmlformats.org/officeDocument/2006/relationships/image"/><Relationship Id="rId2" Target="../notesSlides/notesSlide2.xml" Type="http://schemas.openxmlformats.org/officeDocument/2006/relationships/notesSlide"/><Relationship Id="rId1" Target="../slideLayouts/slideLayout6.xml" Type="http://schemas.openxmlformats.org/officeDocument/2006/relationships/slideLayout"/></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arget="../media/image12.jpeg" Type="http://schemas.openxmlformats.org/officeDocument/2006/relationships/image"/><Relationship Id="rId2" Target="../notesSlides/notesSlide4.xml" Type="http://schemas.openxmlformats.org/officeDocument/2006/relationships/notesSlide"/><Relationship Id="rId1" Target="../slideLayouts/slideLayout6.xml" Type="http://schemas.openxmlformats.org/officeDocument/2006/relationships/slideLayout"/></Relationships>
</file>

<file path=ppt/slides/_rels/slide6.xml.rels><?xml version="1.0" encoding="UTF-8" standalone="yes" ?><Relationships xmlns="http://schemas.openxmlformats.org/package/2006/relationships"><Relationship Id="rId3" Target="../media/image13.jpeg" Type="http://schemas.openxmlformats.org/officeDocument/2006/relationships/image"/><Relationship Id="rId2" Target="../notesSlides/notesSlide5.xml" Type="http://schemas.openxmlformats.org/officeDocument/2006/relationships/notesSlide"/><Relationship Id="rId1" Target="../slideLayouts/slideLayout6.xml" Type="http://schemas.openxmlformats.org/officeDocument/2006/relationships/slideLayout"/><Relationship Id="rId4" Target="../media/image14.jpeg" Type="http://schemas.openxmlformats.org/officeDocument/2006/relationships/image"/></Relationships>
</file>

<file path=ppt/slides/_rels/slide7.xml.rels><?xml version="1.0" encoding="UTF-8" standalone="yes" ?><Relationships xmlns="http://schemas.openxmlformats.org/package/2006/relationships"><Relationship Id="rId3" Target="../media/image12.jpeg" Type="http://schemas.openxmlformats.org/officeDocument/2006/relationships/image"/><Relationship Id="rId2" Target="../notesSlides/notesSlide6.xml" Type="http://schemas.openxmlformats.org/officeDocument/2006/relationships/notesSlide"/><Relationship Id="rId1" Target="../slideLayouts/slideLayout2.xml" Type="http://schemas.openxmlformats.org/officeDocument/2006/relationships/slideLayout"/><Relationship Id="rId4" Target="../media/image15.png" Type="http://schemas.openxmlformats.org/officeDocument/2006/relationships/image"/></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551D3E4-2D74-7981-25A1-A5A65EE9604E}"/>
              </a:ext>
            </a:extLst>
          </p:cNvPr>
          <p:cNvSpPr>
            <a:spLocks noGrp="1"/>
          </p:cNvSpPr>
          <p:nvPr>
            <p:ph type="ctrTitle"/>
          </p:nvPr>
        </p:nvSpPr>
        <p:spPr>
          <a:xfrm>
            <a:off x="457200" y="3657600"/>
            <a:ext cx="7772400" cy="2387600"/>
          </a:xfrm>
        </p:spPr>
        <p:txBody>
          <a:bodyPr>
            <a:normAutofit fontScale="90000"/>
          </a:bodyPr>
          <a:lstStyle/>
          <a:p>
            <a:r>
              <a:rPr lang="nl-NL" sz="3600" dirty="0"/>
              <a:t>Samen werken aan leefbare mobiliteit</a:t>
            </a:r>
            <a:br>
              <a:rPr lang="nl-NL" sz="3600" dirty="0"/>
            </a:br>
            <a:r>
              <a:rPr lang="nl-NL" sz="3600" dirty="0"/>
              <a:t/>
            </a:r>
            <a:br>
              <a:rPr lang="nl-NL" sz="3600" dirty="0"/>
            </a:br>
            <a:r>
              <a:rPr lang="nl-NL" sz="2700" dirty="0">
                <a:solidFill>
                  <a:srgbClr val="0070C0"/>
                </a:solidFill>
              </a:rPr>
              <a:t>Verkennen van het probleem</a:t>
            </a:r>
            <a:br>
              <a:rPr lang="nl-NL" sz="2700" dirty="0">
                <a:solidFill>
                  <a:srgbClr val="0070C0"/>
                </a:solidFill>
              </a:rPr>
            </a:br>
            <a:r>
              <a:rPr lang="nl-NL" sz="2700" dirty="0">
                <a:solidFill>
                  <a:srgbClr val="0070C0"/>
                </a:solidFill>
              </a:rPr>
              <a:t/>
            </a:r>
            <a:br>
              <a:rPr lang="nl-NL" sz="2700" dirty="0">
                <a:solidFill>
                  <a:srgbClr val="0070C0"/>
                </a:solidFill>
              </a:rPr>
            </a:br>
            <a:r>
              <a:rPr lang="nl-NL" sz="1800" dirty="0">
                <a:solidFill>
                  <a:srgbClr val="0070C0"/>
                </a:solidFill>
              </a:rPr>
              <a:t>Melvine Ruigrok, BVA</a:t>
            </a:r>
            <a:br>
              <a:rPr lang="nl-NL" sz="1800" dirty="0">
                <a:solidFill>
                  <a:srgbClr val="0070C0"/>
                </a:solidFill>
              </a:rPr>
            </a:br>
            <a:r>
              <a:rPr lang="nl-NL" sz="3600" dirty="0"/>
              <a:t/>
            </a:r>
            <a:br>
              <a:rPr lang="nl-NL" sz="3600" dirty="0"/>
            </a:br>
            <a:r>
              <a:rPr lang="nl-NL" sz="3600" dirty="0"/>
              <a:t/>
            </a:r>
            <a:br>
              <a:rPr lang="nl-NL" sz="3600" dirty="0"/>
            </a:br>
            <a:r>
              <a:rPr lang="nl-NL" sz="3600" dirty="0"/>
              <a:t/>
            </a:r>
            <a:br>
              <a:rPr lang="nl-NL" sz="3600" dirty="0"/>
            </a:br>
            <a:r>
              <a:rPr lang="nl-NL" sz="3600" dirty="0"/>
              <a:t/>
            </a:r>
            <a:br>
              <a:rPr lang="nl-NL" sz="3600" dirty="0"/>
            </a:br>
            <a:r>
              <a:rPr lang="nl-NL" sz="3600" dirty="0"/>
              <a:t/>
            </a:r>
            <a:br>
              <a:rPr lang="nl-NL" sz="3600" dirty="0"/>
            </a:br>
            <a:r>
              <a:rPr lang="nl-NL" sz="3600" dirty="0"/>
              <a:t/>
            </a:r>
            <a:br>
              <a:rPr lang="nl-NL" sz="3600" dirty="0"/>
            </a:br>
            <a:r>
              <a:rPr lang="nl-NL" sz="3600" dirty="0"/>
              <a:t/>
            </a:r>
            <a:br>
              <a:rPr lang="nl-NL" sz="3600" dirty="0"/>
            </a:br>
            <a:endParaRPr lang="nl-NL" sz="1600" dirty="0"/>
          </a:p>
        </p:txBody>
      </p:sp>
      <p:pic>
        <p:nvPicPr>
          <p:cNvPr id="4" name="Afbeelding 3">
            <a:extLst>
              <a:ext uri="{FF2B5EF4-FFF2-40B4-BE49-F238E27FC236}">
                <a16:creationId xmlns="" xmlns:a16="http://schemas.microsoft.com/office/drawing/2014/main" id="{67C2877A-63D3-75D1-3E79-2BD82F965C94}"/>
              </a:ext>
            </a:extLst>
          </p:cNvPr>
          <p:cNvPicPr>
            <a:picLocks noChangeAspect="1"/>
          </p:cNvPicPr>
          <p:nvPr/>
        </p:nvPicPr>
        <p:blipFill>
          <a:blip r:embed="rId2"/>
          <a:stretch>
            <a:fillRect/>
          </a:stretch>
        </p:blipFill>
        <p:spPr>
          <a:xfrm>
            <a:off x="192858" y="108380"/>
            <a:ext cx="967782" cy="662470"/>
          </a:xfrm>
          <a:prstGeom prst="rect">
            <a:avLst/>
          </a:prstGeom>
        </p:spPr>
      </p:pic>
      <p:pic>
        <p:nvPicPr>
          <p:cNvPr id="5" name="Afbeelding 4">
            <a:extLst>
              <a:ext uri="{FF2B5EF4-FFF2-40B4-BE49-F238E27FC236}">
                <a16:creationId xmlns="" xmlns:a16="http://schemas.microsoft.com/office/drawing/2014/main" id="{3C63095A-2706-362B-29B9-742AD416B28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6200" y="6219092"/>
            <a:ext cx="1215548" cy="467519"/>
          </a:xfrm>
          <a:prstGeom prst="rect">
            <a:avLst/>
          </a:prstGeom>
        </p:spPr>
      </p:pic>
      <p:pic>
        <p:nvPicPr>
          <p:cNvPr id="3" name="Picture 2">
            <a:extLst>
              <a:ext uri="{FF2B5EF4-FFF2-40B4-BE49-F238E27FC236}">
                <a16:creationId xmlns="" xmlns:a16="http://schemas.microsoft.com/office/drawing/2014/main" id="{F4B4C33B-7060-E8D0-9C37-1D031E3D32E0}"/>
              </a:ext>
            </a:extLst>
          </p:cNvPr>
          <p:cNvPicPr>
            <a:picLocks noChangeAspect="1" noChangeArrowheads="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335689" y="3578942"/>
            <a:ext cx="3380608" cy="2125118"/>
          </a:xfrm>
          <a:prstGeom prst="rect">
            <a:avLst/>
          </a:prstGeom>
          <a:noFill/>
          <a:extLst>
            <a:ext uri="{909E8E84-426E-40DD-AFC4-6F175D3DCCD1}">
              <a14:hiddenFill xmlns:a14="http://schemas.microsoft.com/office/drawing/2010/main">
                <a:solidFill>
                  <a:srgbClr val="FFFFFF"/>
                </a:solidFill>
              </a14:hiddenFill>
            </a:ext>
          </a:extLst>
        </p:spPr>
      </p:pic>
      <p:sp>
        <p:nvSpPr>
          <p:cNvPr id="6" name="Ovaal 5">
            <a:extLst>
              <a:ext uri="{FF2B5EF4-FFF2-40B4-BE49-F238E27FC236}">
                <a16:creationId xmlns="" xmlns:a16="http://schemas.microsoft.com/office/drawing/2014/main" id="{C1D0FEAC-1A28-7DA3-74A2-944CD7001E9A}"/>
              </a:ext>
            </a:extLst>
          </p:cNvPr>
          <p:cNvSpPr/>
          <p:nvPr/>
        </p:nvSpPr>
        <p:spPr>
          <a:xfrm>
            <a:off x="9617" y="3578942"/>
            <a:ext cx="3945613" cy="3263900"/>
          </a:xfrm>
          <a:prstGeom prst="ellipse">
            <a:avLst/>
          </a:prstGeom>
          <a:blipFill>
            <a:blip r:embed="rId5"/>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2795137362"/>
      </p:ext>
    </p:extLst>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6D0BFF5-C812-1347-BDDF-A9745249BD68}"/>
              </a:ext>
            </a:extLst>
          </p:cNvPr>
          <p:cNvSpPr>
            <a:spLocks noGrp="1"/>
          </p:cNvSpPr>
          <p:nvPr>
            <p:ph type="title"/>
          </p:nvPr>
        </p:nvSpPr>
        <p:spPr>
          <a:xfrm>
            <a:off x="406893" y="751504"/>
            <a:ext cx="8667750" cy="856413"/>
          </a:xfrm>
        </p:spPr>
        <p:txBody>
          <a:bodyPr>
            <a:normAutofit/>
          </a:bodyPr>
          <a:lstStyle/>
          <a:p>
            <a:r>
              <a:rPr dirty="0" lang="nl-NL" sz="3200"/>
              <a:t>Onnodig autoverkeer blijft buiten focus van beleid</a:t>
            </a:r>
          </a:p>
        </p:txBody>
      </p:sp>
      <p:pic>
        <p:nvPicPr>
          <p:cNvPr id="5" name="Afbeelding 4">
            <a:extLst>
              <a:ext uri="{FF2B5EF4-FFF2-40B4-BE49-F238E27FC236}">
                <a16:creationId xmlns:a16="http://schemas.microsoft.com/office/drawing/2014/main" xmlns="" id="{87C9E0EA-F92F-855E-AB37-09E0B767E1CF}"/>
              </a:ext>
            </a:extLst>
          </p:cNvPr>
          <p:cNvPicPr>
            <a:picLocks noChangeAspect="1"/>
          </p:cNvPicPr>
          <p:nvPr/>
        </p:nvPicPr>
        <p:blipFill>
          <a:blip r:embed="rId3"/>
          <a:stretch>
            <a:fillRect/>
          </a:stretch>
        </p:blipFill>
        <p:spPr>
          <a:xfrm>
            <a:off x="-2487" y="1447800"/>
            <a:ext cx="4939727" cy="3281390"/>
          </a:xfrm>
          <a:prstGeom prst="rect">
            <a:avLst/>
          </a:prstGeom>
        </p:spPr>
      </p:pic>
      <p:grpSp>
        <p:nvGrpSpPr>
          <p:cNvPr id="6" name="Groep 5">
            <a:extLst>
              <a:ext uri="{FF2B5EF4-FFF2-40B4-BE49-F238E27FC236}">
                <a16:creationId xmlns:a16="http://schemas.microsoft.com/office/drawing/2014/main" xmlns="" id="{F8883407-6A40-A5CE-9270-0F2CD49B8997}"/>
              </a:ext>
            </a:extLst>
          </p:cNvPr>
          <p:cNvGrpSpPr>
            <a:grpSpLocks noChangeAspect="1"/>
          </p:cNvGrpSpPr>
          <p:nvPr/>
        </p:nvGrpSpPr>
        <p:grpSpPr>
          <a:xfrm>
            <a:off x="5404719" y="1876425"/>
            <a:ext cx="3669924" cy="2495550"/>
            <a:chOff x="4566437" y="3550385"/>
            <a:chExt cx="2360988" cy="1959555"/>
          </a:xfrm>
        </p:grpSpPr>
        <p:pic>
          <p:nvPicPr>
            <p:cNvPr id="7" name="Afbeelding 6">
              <a:extLst>
                <a:ext uri="{FF2B5EF4-FFF2-40B4-BE49-F238E27FC236}">
                  <a16:creationId xmlns:a16="http://schemas.microsoft.com/office/drawing/2014/main" xmlns="" id="{27C381DF-8B18-B452-402D-14A0334E96FA}"/>
                </a:ext>
              </a:extLst>
            </p:cNvPr>
            <p:cNvPicPr>
              <a:picLocks noChangeAspect="1"/>
            </p:cNvPicPr>
            <p:nvPr/>
          </p:nvPicPr>
          <p:blipFill rotWithShape="1">
            <a:blip r:embed="rId4">
              <a:extLst>
                <a:ext uri="{BEBA8EAE-BF5A-486C-A8C5-ECC9F3942E4B}">
                  <a14:imgProps xmlns:a14="http://schemas.microsoft.com/office/drawing/2010/main">
                    <a14:imgLayer r:embed="rId5">
                      <a14:imgEffect>
                        <a14:saturation sat="0"/>
                      </a14:imgEffect>
                    </a14:imgLayer>
                  </a14:imgProps>
                </a:ext>
              </a:extLst>
            </a:blip>
            <a:srcRect b="89" l="159" r="157" t="171"/>
            <a:stretch/>
          </p:blipFill>
          <p:spPr>
            <a:xfrm>
              <a:off x="4566437" y="3550385"/>
              <a:ext cx="2360988" cy="1959555"/>
            </a:xfrm>
            <a:prstGeom prst="rect">
              <a:avLst/>
            </a:prstGeom>
          </p:spPr>
        </p:pic>
        <p:sp>
          <p:nvSpPr>
            <p:cNvPr id="8" name="Vrije vorm: vorm 7">
              <a:extLst>
                <a:ext uri="{FF2B5EF4-FFF2-40B4-BE49-F238E27FC236}">
                  <a16:creationId xmlns:a16="http://schemas.microsoft.com/office/drawing/2014/main" xmlns="" id="{FA041A19-42D0-E83B-9BF6-1DD83723603F}"/>
                </a:ext>
              </a:extLst>
            </p:cNvPr>
            <p:cNvSpPr/>
            <p:nvPr/>
          </p:nvSpPr>
          <p:spPr>
            <a:xfrm>
              <a:off x="5222579" y="4282411"/>
              <a:ext cx="877050" cy="824123"/>
            </a:xfrm>
            <a:custGeom>
              <a:avLst/>
              <a:gdLst>
                <a:gd fmla="*/ 197781 w 877050" name="connsiteX0"/>
                <a:gd fmla="*/ 553749 h 824123" name="connsiteY0"/>
                <a:gd fmla="*/ 294301 w 877050" name="connsiteX1"/>
                <a:gd fmla="*/ 624869 h 824123" name="connsiteY1"/>
                <a:gd fmla="*/ 482261 w 877050" name="connsiteX2"/>
                <a:gd fmla="*/ 721389 h 824123" name="connsiteY2"/>
                <a:gd fmla="*/ 543221 w 877050" name="connsiteX3"/>
                <a:gd fmla="*/ 817909 h 824123" name="connsiteY3"/>
                <a:gd fmla="*/ 807381 w 877050" name="connsiteX4"/>
                <a:gd fmla="*/ 533429 h 824123" name="connsiteY4"/>
                <a:gd fmla="*/ 848021 w 877050" name="connsiteX5"/>
                <a:gd fmla="*/ 472469 h 824123" name="connsiteY5"/>
                <a:gd fmla="*/ 873421 w 877050" name="connsiteX6"/>
                <a:gd fmla="*/ 345469 h 824123" name="connsiteY6"/>
                <a:gd fmla="*/ 766741 w 877050" name="connsiteX7"/>
                <a:gd fmla="*/ 142269 h 824123" name="connsiteY7"/>
                <a:gd fmla="*/ 670221 w 877050" name="connsiteX8"/>
                <a:gd fmla="*/ 35589 h 824123" name="connsiteY8"/>
                <a:gd fmla="*/ 482261 w 877050" name="connsiteX9"/>
                <a:gd fmla="*/ 29 h 824123" name="connsiteY9"/>
                <a:gd fmla="*/ 436541 w 877050" name="connsiteX10"/>
                <a:gd fmla="*/ 30509 h 824123" name="connsiteY10"/>
                <a:gd fmla="*/ 202861 w 877050" name="connsiteX11"/>
                <a:gd fmla="*/ 81309 h 824123" name="connsiteY11"/>
                <a:gd fmla="*/ 111421 w 877050" name="connsiteX12"/>
                <a:gd fmla="*/ 147349 h 824123" name="connsiteY12"/>
                <a:gd fmla="*/ 9821 w 877050" name="connsiteX13"/>
                <a:gd fmla="*/ 320069 h 824123" name="connsiteY13"/>
                <a:gd fmla="*/ 14901 w 877050" name="connsiteX14"/>
                <a:gd fmla="*/ 401349 h 824123" name="connsiteY14"/>
                <a:gd fmla="*/ 106341 w 877050" name="connsiteX15"/>
                <a:gd fmla="*/ 518189 h 824123" name="connsiteY15"/>
                <a:gd fmla="*/ 197781 w 877050" name="connsiteX16"/>
                <a:gd fmla="*/ 553749 h 824123" name="connsiteY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b="b" l="l" r="r" t="t"/>
              <a:pathLst>
                <a:path h="824123" w="877050">
                  <a:moveTo>
                    <a:pt x="197781" y="553749"/>
                  </a:moveTo>
                  <a:cubicBezTo>
                    <a:pt x="229108" y="571529"/>
                    <a:pt x="246888" y="596929"/>
                    <a:pt x="294301" y="624869"/>
                  </a:cubicBezTo>
                  <a:cubicBezTo>
                    <a:pt x="341714" y="652809"/>
                    <a:pt x="440774" y="689216"/>
                    <a:pt x="482261" y="721389"/>
                  </a:cubicBezTo>
                  <a:cubicBezTo>
                    <a:pt x="523748" y="753562"/>
                    <a:pt x="489034" y="849236"/>
                    <a:pt x="543221" y="817909"/>
                  </a:cubicBezTo>
                  <a:cubicBezTo>
                    <a:pt x="597408" y="786582"/>
                    <a:pt x="756581" y="591002"/>
                    <a:pt x="807381" y="533429"/>
                  </a:cubicBezTo>
                  <a:cubicBezTo>
                    <a:pt x="858181" y="475856"/>
                    <a:pt x="837014" y="503796"/>
                    <a:pt x="848021" y="472469"/>
                  </a:cubicBezTo>
                  <a:cubicBezTo>
                    <a:pt x="859028" y="441142"/>
                    <a:pt x="886968" y="400502"/>
                    <a:pt x="873421" y="345469"/>
                  </a:cubicBezTo>
                  <a:cubicBezTo>
                    <a:pt x="859874" y="290436"/>
                    <a:pt x="800608" y="193916"/>
                    <a:pt x="766741" y="142269"/>
                  </a:cubicBezTo>
                  <a:cubicBezTo>
                    <a:pt x="732874" y="90622"/>
                    <a:pt x="717634" y="59296"/>
                    <a:pt x="670221" y="35589"/>
                  </a:cubicBezTo>
                  <a:cubicBezTo>
                    <a:pt x="622808" y="11882"/>
                    <a:pt x="521208" y="876"/>
                    <a:pt x="482261" y="29"/>
                  </a:cubicBezTo>
                  <a:cubicBezTo>
                    <a:pt x="443314" y="-818"/>
                    <a:pt x="483108" y="16962"/>
                    <a:pt x="436541" y="30509"/>
                  </a:cubicBezTo>
                  <a:cubicBezTo>
                    <a:pt x="389974" y="44056"/>
                    <a:pt x="257048" y="61836"/>
                    <a:pt x="202861" y="81309"/>
                  </a:cubicBezTo>
                  <a:cubicBezTo>
                    <a:pt x="148674" y="100782"/>
                    <a:pt x="143594" y="107556"/>
                    <a:pt x="111421" y="147349"/>
                  </a:cubicBezTo>
                  <a:cubicBezTo>
                    <a:pt x="79248" y="187142"/>
                    <a:pt x="25908" y="277736"/>
                    <a:pt x="9821" y="320069"/>
                  </a:cubicBezTo>
                  <a:cubicBezTo>
                    <a:pt x="-6266" y="362402"/>
                    <a:pt x="-1186" y="368329"/>
                    <a:pt x="14901" y="401349"/>
                  </a:cubicBezTo>
                  <a:cubicBezTo>
                    <a:pt x="30988" y="434369"/>
                    <a:pt x="78401" y="492789"/>
                    <a:pt x="106341" y="518189"/>
                  </a:cubicBezTo>
                  <a:cubicBezTo>
                    <a:pt x="134281" y="543589"/>
                    <a:pt x="166454" y="535969"/>
                    <a:pt x="197781" y="553749"/>
                  </a:cubicBezTo>
                  <a:close/>
                </a:path>
              </a:pathLst>
            </a:custGeom>
            <a:noFill/>
            <a:ln w="38100">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nl-NL" sz="675"/>
            </a:p>
          </p:txBody>
        </p:sp>
      </p:grpSp>
      <p:sp>
        <p:nvSpPr>
          <p:cNvPr id="9" name="Pijl: rechts 8">
            <a:extLst>
              <a:ext uri="{FF2B5EF4-FFF2-40B4-BE49-F238E27FC236}">
                <a16:creationId xmlns:a16="http://schemas.microsoft.com/office/drawing/2014/main" xmlns="" id="{B6E2DBBE-E57C-A274-B7E1-5985CD5E89B6}"/>
              </a:ext>
            </a:extLst>
          </p:cNvPr>
          <p:cNvSpPr/>
          <p:nvPr/>
        </p:nvSpPr>
        <p:spPr>
          <a:xfrm>
            <a:off x="4507720" y="2705100"/>
            <a:ext cx="974612" cy="838200"/>
          </a:xfrm>
          <a:prstGeom prst="rightArrow">
            <a:avLst/>
          </a:prstGeom>
          <a:solidFill>
            <a:schemeClr val="tx1"/>
          </a:solidFill>
          <a:effectLst>
            <a:outerShdw algn="tl" blurRad="50800" dir="27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nl-NL"/>
          </a:p>
        </p:txBody>
      </p:sp>
      <p:sp>
        <p:nvSpPr>
          <p:cNvPr id="3" name="Tekstvak 2">
            <a:extLst>
              <a:ext uri="{FF2B5EF4-FFF2-40B4-BE49-F238E27FC236}">
                <a16:creationId xmlns:a16="http://schemas.microsoft.com/office/drawing/2014/main" xmlns="" id="{46EB8A32-6DD2-B2B2-74FA-A995D46A76C4}"/>
              </a:ext>
            </a:extLst>
          </p:cNvPr>
          <p:cNvSpPr txBox="1"/>
          <p:nvPr/>
        </p:nvSpPr>
        <p:spPr>
          <a:xfrm>
            <a:off x="998333" y="5069197"/>
            <a:ext cx="7290394" cy="369332"/>
          </a:xfrm>
          <a:prstGeom prst="rect">
            <a:avLst/>
          </a:prstGeom>
          <a:noFill/>
        </p:spPr>
        <p:txBody>
          <a:bodyPr rtlCol="0" wrap="none">
            <a:spAutoFit/>
          </a:bodyPr>
          <a:lstStyle/>
          <a:p>
            <a:r>
              <a:rPr dirty="0" lang="nl-NL"/>
              <a:t>Dagelijks 80.000 ritten op de 8 invalswegen van en naar het centrumgebied </a:t>
            </a:r>
          </a:p>
        </p:txBody>
      </p:sp>
      <p:sp>
        <p:nvSpPr>
          <p:cNvPr id="4" name="Tekstvak 3">
            <a:extLst>
              <a:ext uri="{FF2B5EF4-FFF2-40B4-BE49-F238E27FC236}">
                <a16:creationId xmlns:a16="http://schemas.microsoft.com/office/drawing/2014/main" xmlns="" id="{DF422E4F-08C8-02B3-A787-EDE5D6496F17}"/>
              </a:ext>
            </a:extLst>
          </p:cNvPr>
          <p:cNvSpPr txBox="1"/>
          <p:nvPr/>
        </p:nvSpPr>
        <p:spPr>
          <a:xfrm>
            <a:off x="998333" y="5513427"/>
            <a:ext cx="7484870" cy="369332"/>
          </a:xfrm>
          <a:prstGeom prst="rect">
            <a:avLst/>
          </a:prstGeom>
          <a:noFill/>
        </p:spPr>
        <p:txBody>
          <a:bodyPr rtlCol="0" wrap="none">
            <a:spAutoFit/>
          </a:bodyPr>
          <a:lstStyle/>
          <a:p>
            <a:r>
              <a:rPr dirty="0" i="1" lang="nl-NL">
                <a:solidFill>
                  <a:srgbClr val="00B050"/>
                </a:solidFill>
              </a:rPr>
              <a:t>Hoeveel van deze ritten heeft daadwerkelijk een bestemming in het centrum?</a:t>
            </a:r>
          </a:p>
        </p:txBody>
      </p:sp>
    </p:spTree>
    <p:extLst>
      <p:ext uri="{BB962C8B-B14F-4D97-AF65-F5344CB8AC3E}">
        <p14:creationId xmlns:p14="http://schemas.microsoft.com/office/powerpoint/2010/main" val="2675302644"/>
      </p:ext>
    </p:extLst>
  </p:cSld>
  <p:clrMapOvr>
    <a:masterClrMapping/>
  </p:clrMapOvr>
  <p:transition spd="slow">
    <p:push dir="u"/>
  </p:transition>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1" presetSubtype="0">
                                  <p:stCondLst>
                                    <p:cond delay="0"/>
                                  </p:stCondLst>
                                  <p:childTnLst>
                                    <p:set>
                                      <p:cBhvr>
                                        <p:cTn dur="1" fill="hold" id="6">
                                          <p:stCondLst>
                                            <p:cond delay="0"/>
                                          </p:stCondLst>
                                        </p:cTn>
                                        <p:tgtEl>
                                          <p:spTgt spid="9"/>
                                        </p:tgtEl>
                                        <p:attrNameLst>
                                          <p:attrName>style.visibility</p:attrName>
                                        </p:attrNameLst>
                                      </p:cBhvr>
                                      <p:to>
                                        <p:strVal val="visible"/>
                                      </p:to>
                                    </p:set>
                                  </p:childTnLst>
                                </p:cTn>
                              </p:par>
                              <p:par>
                                <p:cTn fill="hold" id="7" nodeType="withEffect" presetClass="entr" presetID="1" presetSubtype="0">
                                  <p:stCondLst>
                                    <p:cond delay="0"/>
                                  </p:stCondLst>
                                  <p:childTnLst>
                                    <p:set>
                                      <p:cBhvr>
                                        <p:cTn dur="1" fill="hold" id="8">
                                          <p:stCondLst>
                                            <p:cond delay="0"/>
                                          </p:stCondLst>
                                        </p:cTn>
                                        <p:tgtEl>
                                          <p:spTgt spid="6"/>
                                        </p:tgtEl>
                                        <p:attrNameLst>
                                          <p:attrName>style.visibility</p:attrName>
                                        </p:attrNameLst>
                                      </p:cBhvr>
                                      <p:to>
                                        <p:strVal val="visible"/>
                                      </p:to>
                                    </p:set>
                                  </p:childTnLst>
                                </p:cTn>
                              </p:par>
                            </p:childTnLst>
                          </p:cTn>
                        </p:par>
                      </p:childTnLst>
                    </p:cTn>
                  </p:par>
                  <p:par>
                    <p:cTn fill="hold" id="9">
                      <p:stCondLst>
                        <p:cond delay="indefinite"/>
                      </p:stCondLst>
                      <p:childTnLst>
                        <p:par>
                          <p:cTn fill="hold" id="10">
                            <p:stCondLst>
                              <p:cond delay="0"/>
                            </p:stCondLst>
                            <p:childTnLst>
                              <p:par>
                                <p:cTn fill="hold" grpId="0" id="11" nodeType="clickEffect" presetClass="entr" presetID="1" presetSubtype="0">
                                  <p:stCondLst>
                                    <p:cond delay="0"/>
                                  </p:stCondLst>
                                  <p:childTnLst>
                                    <p:set>
                                      <p:cBhvr>
                                        <p:cTn dur="1" fill="hold" id="12">
                                          <p:stCondLst>
                                            <p:cond delay="0"/>
                                          </p:stCondLst>
                                        </p:cTn>
                                        <p:tgtEl>
                                          <p:spTgt spid="3"/>
                                        </p:tgtEl>
                                        <p:attrNameLst>
                                          <p:attrName>style.visibility</p:attrName>
                                        </p:attrNameLst>
                                      </p:cBhvr>
                                      <p:to>
                                        <p:strVal val="visible"/>
                                      </p:to>
                                    </p:set>
                                  </p:childTnLst>
                                </p:cTn>
                              </p:par>
                            </p:childTnLst>
                          </p:cTn>
                        </p:par>
                      </p:childTnLst>
                    </p:cTn>
                  </p:par>
                  <p:par>
                    <p:cTn fill="hold" id="13">
                      <p:stCondLst>
                        <p:cond delay="indefinite"/>
                      </p:stCondLst>
                      <p:childTnLst>
                        <p:par>
                          <p:cTn fill="hold" id="14">
                            <p:stCondLst>
                              <p:cond delay="0"/>
                            </p:stCondLst>
                            <p:childTnLst>
                              <p:par>
                                <p:cTn fill="hold" grpId="0" id="15" nodeType="clickEffect" presetClass="entr" presetID="1" presetSubtype="0">
                                  <p:stCondLst>
                                    <p:cond delay="0"/>
                                  </p:stCondLst>
                                  <p:childTnLst>
                                    <p:set>
                                      <p:cBhvr>
                                        <p:cTn dur="1" fill="hold" id="16">
                                          <p:stCondLst>
                                            <p:cond delay="0"/>
                                          </p:stCondLst>
                                        </p:cTn>
                                        <p:tgtEl>
                                          <p:spTgt spid="4"/>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nimBg="1" grpId="0" spid="9"/>
      <p:bldP grpId="0" spid="3"/>
      <p:bldP grpId="0" spid="4"/>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B27B0F5-F2A8-8527-D55B-6CFBCC25A931}"/>
              </a:ext>
            </a:extLst>
          </p:cNvPr>
          <p:cNvSpPr>
            <a:spLocks noGrp="1"/>
          </p:cNvSpPr>
          <p:nvPr>
            <p:ph type="title"/>
          </p:nvPr>
        </p:nvSpPr>
        <p:spPr>
          <a:xfrm>
            <a:off x="650104" y="713441"/>
            <a:ext cx="7886700" cy="914400"/>
          </a:xfrm>
        </p:spPr>
        <p:txBody>
          <a:bodyPr>
            <a:normAutofit/>
          </a:bodyPr>
          <a:lstStyle/>
          <a:p>
            <a:r>
              <a:rPr lang="nl-NL" sz="3200" dirty="0"/>
              <a:t>Waar leidt dit toe ?</a:t>
            </a:r>
          </a:p>
        </p:txBody>
      </p:sp>
      <p:sp>
        <p:nvSpPr>
          <p:cNvPr id="4" name="Tijdelijke aanduiding voor inhoud 2">
            <a:extLst>
              <a:ext uri="{FF2B5EF4-FFF2-40B4-BE49-F238E27FC236}">
                <a16:creationId xmlns="" xmlns:a16="http://schemas.microsoft.com/office/drawing/2014/main" id="{2842E93A-678D-8F5F-E2DA-DCCA9BD79B7F}"/>
              </a:ext>
            </a:extLst>
          </p:cNvPr>
          <p:cNvSpPr txBox="1">
            <a:spLocks/>
          </p:cNvSpPr>
          <p:nvPr/>
        </p:nvSpPr>
        <p:spPr>
          <a:xfrm>
            <a:off x="650844" y="1627841"/>
            <a:ext cx="3638552" cy="2491399"/>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l-NL" sz="2200" dirty="0"/>
              <a:t>Nog meer focus op (kostbare) infrastructuur oplossingen</a:t>
            </a:r>
          </a:p>
          <a:p>
            <a:r>
              <a:rPr lang="nl-NL" sz="2200" dirty="0"/>
              <a:t>Een drang om de dominante positie van de auto te faciliteren</a:t>
            </a:r>
          </a:p>
          <a:p>
            <a:r>
              <a:rPr lang="nl-NL" sz="2200" dirty="0"/>
              <a:t>De gewenste kwaliteitsspong van de leefbaarheid en veiligheid staat onnodig onder druk</a:t>
            </a:r>
          </a:p>
          <a:p>
            <a:pPr marL="0" indent="0">
              <a:buNone/>
            </a:pPr>
            <a:endParaRPr lang="nl-NL" dirty="0"/>
          </a:p>
        </p:txBody>
      </p:sp>
      <p:pic>
        <p:nvPicPr>
          <p:cNvPr id="7" name="Picture 2" descr="Extra geld voor onderhoud en verkeersveiligheid - GWW Totaal">
            <a:extLst>
              <a:ext uri="{FF2B5EF4-FFF2-40B4-BE49-F238E27FC236}">
                <a16:creationId xmlns="" xmlns:a16="http://schemas.microsoft.com/office/drawing/2014/main" id="{413F0665-DE24-49FE-AE5B-6FB8EAD474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5450" y="889764"/>
            <a:ext cx="3352800" cy="2231136"/>
          </a:xfrm>
          <a:prstGeom prst="rect">
            <a:avLst/>
          </a:prstGeom>
          <a:noFill/>
          <a:extLst>
            <a:ext uri="{909E8E84-426E-40DD-AFC4-6F175D3DCCD1}">
              <a14:hiddenFill xmlns:a14="http://schemas.microsoft.com/office/drawing/2010/main">
                <a:solidFill>
                  <a:srgbClr val="FFFFFF"/>
                </a:solidFill>
              </a14:hiddenFill>
            </a:ext>
          </a:extLst>
        </p:spPr>
      </p:pic>
      <p:pic>
        <p:nvPicPr>
          <p:cNvPr id="8" name="Afbeelding 7" descr="Afbeelding met buitenshuis, boom, gebouw, stadje&#10;&#10;Automatisch gegenereerde beschrijving">
            <a:extLst>
              <a:ext uri="{FF2B5EF4-FFF2-40B4-BE49-F238E27FC236}">
                <a16:creationId xmlns="" xmlns:a16="http://schemas.microsoft.com/office/drawing/2014/main" id="{4E9F6DF7-C124-2640-C715-BA1EA8B7635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17442" y="3810000"/>
            <a:ext cx="5426558" cy="3052439"/>
          </a:xfrm>
          <a:prstGeom prst="rect">
            <a:avLst/>
          </a:prstGeom>
        </p:spPr>
      </p:pic>
    </p:spTree>
    <p:extLst>
      <p:ext uri="{BB962C8B-B14F-4D97-AF65-F5344CB8AC3E}">
        <p14:creationId xmlns:p14="http://schemas.microsoft.com/office/powerpoint/2010/main" val="1240207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B27B0F5-F2A8-8527-D55B-6CFBCC25A931}"/>
              </a:ext>
            </a:extLst>
          </p:cNvPr>
          <p:cNvSpPr>
            <a:spLocks noGrp="1"/>
          </p:cNvSpPr>
          <p:nvPr>
            <p:ph type="title"/>
          </p:nvPr>
        </p:nvSpPr>
        <p:spPr>
          <a:xfrm>
            <a:off x="628650" y="423661"/>
            <a:ext cx="7886700" cy="1325563"/>
          </a:xfrm>
        </p:spPr>
        <p:txBody>
          <a:bodyPr>
            <a:normAutofit/>
          </a:bodyPr>
          <a:lstStyle/>
          <a:p>
            <a:r>
              <a:rPr lang="nl-NL" sz="3200" dirty="0"/>
              <a:t>Samenwerking is succesfactor</a:t>
            </a:r>
          </a:p>
        </p:txBody>
      </p:sp>
      <p:sp>
        <p:nvSpPr>
          <p:cNvPr id="4" name="Tijdelijke aanduiding voor inhoud 2">
            <a:extLst>
              <a:ext uri="{FF2B5EF4-FFF2-40B4-BE49-F238E27FC236}">
                <a16:creationId xmlns="" xmlns:a16="http://schemas.microsoft.com/office/drawing/2014/main" id="{2842E93A-678D-8F5F-E2DA-DCCA9BD79B7F}"/>
              </a:ext>
            </a:extLst>
          </p:cNvPr>
          <p:cNvSpPr txBox="1">
            <a:spLocks/>
          </p:cNvSpPr>
          <p:nvPr/>
        </p:nvSpPr>
        <p:spPr>
          <a:xfrm>
            <a:off x="628650" y="1337556"/>
            <a:ext cx="7886700" cy="249139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nl-NL" sz="2400" dirty="0">
              <a:solidFill>
                <a:srgbClr val="1A1A1A"/>
              </a:solidFill>
              <a:latin typeface="wigrum"/>
            </a:endParaRPr>
          </a:p>
          <a:p>
            <a:pPr marL="0" indent="0">
              <a:buNone/>
            </a:pPr>
            <a:endParaRPr lang="nl-NL" sz="2400" dirty="0">
              <a:solidFill>
                <a:srgbClr val="1A1A1A"/>
              </a:solidFill>
              <a:latin typeface="wigrum"/>
            </a:endParaRPr>
          </a:p>
          <a:p>
            <a:pPr marL="0" indent="0">
              <a:buNone/>
            </a:pPr>
            <a:endParaRPr lang="nl-NL" dirty="0"/>
          </a:p>
        </p:txBody>
      </p:sp>
      <p:pic>
        <p:nvPicPr>
          <p:cNvPr id="8" name="Afbeelding 7">
            <a:extLst>
              <a:ext uri="{FF2B5EF4-FFF2-40B4-BE49-F238E27FC236}">
                <a16:creationId xmlns="" xmlns:a16="http://schemas.microsoft.com/office/drawing/2014/main" id="{FA782E38-D1F2-C6E4-643D-67F321BBD155}"/>
              </a:ext>
            </a:extLst>
          </p:cNvPr>
          <p:cNvPicPr>
            <a:picLocks noChangeAspect="1"/>
          </p:cNvPicPr>
          <p:nvPr/>
        </p:nvPicPr>
        <p:blipFill>
          <a:blip r:embed="rId3"/>
          <a:stretch>
            <a:fillRect/>
          </a:stretch>
        </p:blipFill>
        <p:spPr>
          <a:xfrm>
            <a:off x="809625" y="1547201"/>
            <a:ext cx="7524750" cy="4945673"/>
          </a:xfrm>
          <a:prstGeom prst="rect">
            <a:avLst/>
          </a:prstGeom>
        </p:spPr>
      </p:pic>
      <p:sp>
        <p:nvSpPr>
          <p:cNvPr id="9" name="Ovaal 8">
            <a:extLst>
              <a:ext uri="{FF2B5EF4-FFF2-40B4-BE49-F238E27FC236}">
                <a16:creationId xmlns="" xmlns:a16="http://schemas.microsoft.com/office/drawing/2014/main" id="{9B187430-3FEC-B4D7-4FA8-FFD009591D4E}"/>
              </a:ext>
            </a:extLst>
          </p:cNvPr>
          <p:cNvSpPr/>
          <p:nvPr/>
        </p:nvSpPr>
        <p:spPr>
          <a:xfrm>
            <a:off x="85725" y="2720182"/>
            <a:ext cx="4038600" cy="2743200"/>
          </a:xfrm>
          <a:prstGeom prst="ellipse">
            <a:avLst/>
          </a:prstGeom>
          <a:noFill/>
          <a:ln w="38100" cap="flat" cmpd="sng" algn="ctr">
            <a:solidFill>
              <a:schemeClr val="accent5"/>
            </a:solidFill>
            <a:prstDash val="dash"/>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algn="ctr"/>
            <a:endParaRPr lang="nl-NL" dirty="0"/>
          </a:p>
        </p:txBody>
      </p:sp>
      <p:sp>
        <p:nvSpPr>
          <p:cNvPr id="11" name="Ovaal 10">
            <a:extLst>
              <a:ext uri="{FF2B5EF4-FFF2-40B4-BE49-F238E27FC236}">
                <a16:creationId xmlns="" xmlns:a16="http://schemas.microsoft.com/office/drawing/2014/main" id="{9C167DE1-CC02-EE75-B870-F127FB04EFD4}"/>
              </a:ext>
            </a:extLst>
          </p:cNvPr>
          <p:cNvSpPr/>
          <p:nvPr/>
        </p:nvSpPr>
        <p:spPr>
          <a:xfrm>
            <a:off x="3124200" y="1715270"/>
            <a:ext cx="4038600" cy="2743200"/>
          </a:xfrm>
          <a:prstGeom prst="ellipse">
            <a:avLst/>
          </a:prstGeom>
          <a:noFill/>
          <a:ln w="38100" cap="flat" cmpd="sng" algn="ctr">
            <a:solidFill>
              <a:schemeClr val="accent5"/>
            </a:solidFill>
            <a:prstDash val="dash"/>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algn="ctr"/>
            <a:endParaRPr lang="nl-NL" dirty="0"/>
          </a:p>
        </p:txBody>
      </p:sp>
    </p:spTree>
    <p:extLst>
      <p:ext uri="{BB962C8B-B14F-4D97-AF65-F5344CB8AC3E}">
        <p14:creationId xmlns:p14="http://schemas.microsoft.com/office/powerpoint/2010/main" val="1209776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9"/>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1" grpId="0" animBg="1"/>
    </p:bldLst>
  </p:timing>
</p:sld>
</file>

<file path=ppt/slides/slide1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B27B0F5-F2A8-8527-D55B-6CFBCC25A931}"/>
              </a:ext>
            </a:extLst>
          </p:cNvPr>
          <p:cNvSpPr>
            <a:spLocks noGrp="1"/>
          </p:cNvSpPr>
          <p:nvPr>
            <p:ph type="title"/>
          </p:nvPr>
        </p:nvSpPr>
        <p:spPr>
          <a:xfrm>
            <a:off x="628650" y="688495"/>
            <a:ext cx="7886700" cy="853859"/>
          </a:xfrm>
        </p:spPr>
        <p:txBody>
          <a:bodyPr>
            <a:normAutofit/>
          </a:bodyPr>
          <a:lstStyle/>
          <a:p>
            <a:r>
              <a:rPr dirty="0" lang="nl-NL" sz="3200"/>
              <a:t>Alternatieve oplossingen</a:t>
            </a:r>
          </a:p>
        </p:txBody>
      </p:sp>
      <p:sp>
        <p:nvSpPr>
          <p:cNvPr id="4" name="Tijdelijke aanduiding voor inhoud 2">
            <a:extLst>
              <a:ext uri="{FF2B5EF4-FFF2-40B4-BE49-F238E27FC236}">
                <a16:creationId xmlns:a16="http://schemas.microsoft.com/office/drawing/2014/main" xmlns="" id="{2842E93A-678D-8F5F-E2DA-DCCA9BD79B7F}"/>
              </a:ext>
            </a:extLst>
          </p:cNvPr>
          <p:cNvSpPr txBox="1">
            <a:spLocks/>
          </p:cNvSpPr>
          <p:nvPr/>
        </p:nvSpPr>
        <p:spPr>
          <a:xfrm>
            <a:off x="628650" y="1823953"/>
            <a:ext cx="6076950" cy="3997252"/>
          </a:xfrm>
          <a:prstGeom prst="rect">
            <a:avLst/>
          </a:prstGeom>
        </p:spPr>
        <p:txBody>
          <a:bodyPr>
            <a:normAutofit/>
          </a:bodyP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indent="0" marL="0">
              <a:buNone/>
            </a:pPr>
            <a:r>
              <a:rPr dirty="0" lang="nl-NL" sz="2200">
                <a:solidFill>
                  <a:srgbClr val="C00000"/>
                </a:solidFill>
              </a:rPr>
              <a:t>Mobiliteitsbehoefte anders invullen </a:t>
            </a:r>
          </a:p>
          <a:p>
            <a:r>
              <a:rPr dirty="0" i="1" lang="nl-NL" sz="2200"/>
              <a:t>Verdichting van de stad &gt; voorzieningen dichterbij &gt; lopen en fietsen logischer opties dan auto</a:t>
            </a:r>
          </a:p>
          <a:p>
            <a:r>
              <a:rPr dirty="0" i="1" lang="nl-NL" sz="2200"/>
              <a:t>Vergroening, aanpak hittestress, verblijfkwaliteit hoger &gt; parkeren van straat naar garage</a:t>
            </a:r>
          </a:p>
          <a:p>
            <a:pPr indent="0" marL="0">
              <a:buNone/>
            </a:pPr>
            <a:r>
              <a:rPr dirty="0" lang="nl-NL" sz="2200">
                <a:solidFill>
                  <a:srgbClr val="C00000"/>
                </a:solidFill>
              </a:rPr>
              <a:t>Onnodige automobiliteit verplaatsen</a:t>
            </a:r>
          </a:p>
          <a:p>
            <a:r>
              <a:rPr dirty="0" i="1" lang="nl-NL" sz="2200"/>
              <a:t>Over buitenring naar bestemming                     i.p.v. door het centrumgebied</a:t>
            </a:r>
          </a:p>
          <a:p>
            <a:r>
              <a:rPr dirty="0" i="1" lang="nl-NL" sz="2200"/>
              <a:t>Herinrichting wegen in centrumgebied</a:t>
            </a:r>
          </a:p>
          <a:p>
            <a:r>
              <a:rPr dirty="0" i="1" lang="nl-NL" sz="2200"/>
              <a:t>Buitenring sneller dan door het centrum</a:t>
            </a:r>
            <a:endParaRPr dirty="0" lang="nl-NL"/>
          </a:p>
        </p:txBody>
      </p:sp>
      <p:grpSp>
        <p:nvGrpSpPr>
          <p:cNvPr id="3" name="Groep 2">
            <a:extLst>
              <a:ext uri="{FF2B5EF4-FFF2-40B4-BE49-F238E27FC236}">
                <a16:creationId xmlns:a16="http://schemas.microsoft.com/office/drawing/2014/main" xmlns="" id="{E9C23B5E-9225-14BA-6B1A-549FB5473CCD}"/>
              </a:ext>
            </a:extLst>
          </p:cNvPr>
          <p:cNvGrpSpPr>
            <a:grpSpLocks noChangeAspect="1"/>
          </p:cNvGrpSpPr>
          <p:nvPr/>
        </p:nvGrpSpPr>
        <p:grpSpPr>
          <a:xfrm>
            <a:off x="5465384" y="4191000"/>
            <a:ext cx="3663820" cy="2491399"/>
            <a:chOff x="4566437" y="3550385"/>
            <a:chExt cx="2360988" cy="1959555"/>
          </a:xfrm>
        </p:grpSpPr>
        <p:pic>
          <p:nvPicPr>
            <p:cNvPr id="5" name="Afbeelding 4">
              <a:extLst>
                <a:ext uri="{FF2B5EF4-FFF2-40B4-BE49-F238E27FC236}">
                  <a16:creationId xmlns:a16="http://schemas.microsoft.com/office/drawing/2014/main" xmlns="" id="{AAA77585-ED23-E5D4-7855-85FBABF1062C}"/>
                </a:ext>
              </a:extLst>
            </p:cNvPr>
            <p:cNvPicPr>
              <a:picLocks noChangeAspect="1"/>
            </p:cNvPicPr>
            <p:nvPr/>
          </p:nvPicPr>
          <p:blipFill rotWithShape="1">
            <a:blip r:embed="rId3">
              <a:extLst>
                <a:ext uri="{BEBA8EAE-BF5A-486C-A8C5-ECC9F3942E4B}">
                  <a14:imgProps xmlns:a14="http://schemas.microsoft.com/office/drawing/2010/main">
                    <a14:imgLayer r:embed="rId4">
                      <a14:imgEffect>
                        <a14:saturation sat="0"/>
                      </a14:imgEffect>
                    </a14:imgLayer>
                  </a14:imgProps>
                </a:ext>
              </a:extLst>
            </a:blip>
            <a:srcRect b="89" l="159" r="157" t="171"/>
            <a:stretch/>
          </p:blipFill>
          <p:spPr>
            <a:xfrm>
              <a:off x="4566437" y="3550385"/>
              <a:ext cx="2360988" cy="1959555"/>
            </a:xfrm>
            <a:prstGeom prst="rect">
              <a:avLst/>
            </a:prstGeom>
          </p:spPr>
        </p:pic>
        <p:sp>
          <p:nvSpPr>
            <p:cNvPr id="6" name="Vrije vorm: vorm 5">
              <a:extLst>
                <a:ext uri="{FF2B5EF4-FFF2-40B4-BE49-F238E27FC236}">
                  <a16:creationId xmlns:a16="http://schemas.microsoft.com/office/drawing/2014/main" xmlns="" id="{3176CC9D-716F-21B3-3857-CC68B0790851}"/>
                </a:ext>
              </a:extLst>
            </p:cNvPr>
            <p:cNvSpPr/>
            <p:nvPr/>
          </p:nvSpPr>
          <p:spPr>
            <a:xfrm>
              <a:off x="5222579" y="4282411"/>
              <a:ext cx="877050" cy="824123"/>
            </a:xfrm>
            <a:custGeom>
              <a:avLst/>
              <a:gdLst>
                <a:gd fmla="*/ 197781 w 877050" name="connsiteX0"/>
                <a:gd fmla="*/ 553749 h 824123" name="connsiteY0"/>
                <a:gd fmla="*/ 294301 w 877050" name="connsiteX1"/>
                <a:gd fmla="*/ 624869 h 824123" name="connsiteY1"/>
                <a:gd fmla="*/ 482261 w 877050" name="connsiteX2"/>
                <a:gd fmla="*/ 721389 h 824123" name="connsiteY2"/>
                <a:gd fmla="*/ 543221 w 877050" name="connsiteX3"/>
                <a:gd fmla="*/ 817909 h 824123" name="connsiteY3"/>
                <a:gd fmla="*/ 807381 w 877050" name="connsiteX4"/>
                <a:gd fmla="*/ 533429 h 824123" name="connsiteY4"/>
                <a:gd fmla="*/ 848021 w 877050" name="connsiteX5"/>
                <a:gd fmla="*/ 472469 h 824123" name="connsiteY5"/>
                <a:gd fmla="*/ 873421 w 877050" name="connsiteX6"/>
                <a:gd fmla="*/ 345469 h 824123" name="connsiteY6"/>
                <a:gd fmla="*/ 766741 w 877050" name="connsiteX7"/>
                <a:gd fmla="*/ 142269 h 824123" name="connsiteY7"/>
                <a:gd fmla="*/ 670221 w 877050" name="connsiteX8"/>
                <a:gd fmla="*/ 35589 h 824123" name="connsiteY8"/>
                <a:gd fmla="*/ 482261 w 877050" name="connsiteX9"/>
                <a:gd fmla="*/ 29 h 824123" name="connsiteY9"/>
                <a:gd fmla="*/ 436541 w 877050" name="connsiteX10"/>
                <a:gd fmla="*/ 30509 h 824123" name="connsiteY10"/>
                <a:gd fmla="*/ 202861 w 877050" name="connsiteX11"/>
                <a:gd fmla="*/ 81309 h 824123" name="connsiteY11"/>
                <a:gd fmla="*/ 111421 w 877050" name="connsiteX12"/>
                <a:gd fmla="*/ 147349 h 824123" name="connsiteY12"/>
                <a:gd fmla="*/ 9821 w 877050" name="connsiteX13"/>
                <a:gd fmla="*/ 320069 h 824123" name="connsiteY13"/>
                <a:gd fmla="*/ 14901 w 877050" name="connsiteX14"/>
                <a:gd fmla="*/ 401349 h 824123" name="connsiteY14"/>
                <a:gd fmla="*/ 106341 w 877050" name="connsiteX15"/>
                <a:gd fmla="*/ 518189 h 824123" name="connsiteY15"/>
                <a:gd fmla="*/ 197781 w 877050" name="connsiteX16"/>
                <a:gd fmla="*/ 553749 h 824123" name="connsiteY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b="b" l="l" r="r" t="t"/>
              <a:pathLst>
                <a:path h="824123" w="877050">
                  <a:moveTo>
                    <a:pt x="197781" y="553749"/>
                  </a:moveTo>
                  <a:cubicBezTo>
                    <a:pt x="229108" y="571529"/>
                    <a:pt x="246888" y="596929"/>
                    <a:pt x="294301" y="624869"/>
                  </a:cubicBezTo>
                  <a:cubicBezTo>
                    <a:pt x="341714" y="652809"/>
                    <a:pt x="440774" y="689216"/>
                    <a:pt x="482261" y="721389"/>
                  </a:cubicBezTo>
                  <a:cubicBezTo>
                    <a:pt x="523748" y="753562"/>
                    <a:pt x="489034" y="849236"/>
                    <a:pt x="543221" y="817909"/>
                  </a:cubicBezTo>
                  <a:cubicBezTo>
                    <a:pt x="597408" y="786582"/>
                    <a:pt x="756581" y="591002"/>
                    <a:pt x="807381" y="533429"/>
                  </a:cubicBezTo>
                  <a:cubicBezTo>
                    <a:pt x="858181" y="475856"/>
                    <a:pt x="837014" y="503796"/>
                    <a:pt x="848021" y="472469"/>
                  </a:cubicBezTo>
                  <a:cubicBezTo>
                    <a:pt x="859028" y="441142"/>
                    <a:pt x="886968" y="400502"/>
                    <a:pt x="873421" y="345469"/>
                  </a:cubicBezTo>
                  <a:cubicBezTo>
                    <a:pt x="859874" y="290436"/>
                    <a:pt x="800608" y="193916"/>
                    <a:pt x="766741" y="142269"/>
                  </a:cubicBezTo>
                  <a:cubicBezTo>
                    <a:pt x="732874" y="90622"/>
                    <a:pt x="717634" y="59296"/>
                    <a:pt x="670221" y="35589"/>
                  </a:cubicBezTo>
                  <a:cubicBezTo>
                    <a:pt x="622808" y="11882"/>
                    <a:pt x="521208" y="876"/>
                    <a:pt x="482261" y="29"/>
                  </a:cubicBezTo>
                  <a:cubicBezTo>
                    <a:pt x="443314" y="-818"/>
                    <a:pt x="483108" y="16962"/>
                    <a:pt x="436541" y="30509"/>
                  </a:cubicBezTo>
                  <a:cubicBezTo>
                    <a:pt x="389974" y="44056"/>
                    <a:pt x="257048" y="61836"/>
                    <a:pt x="202861" y="81309"/>
                  </a:cubicBezTo>
                  <a:cubicBezTo>
                    <a:pt x="148674" y="100782"/>
                    <a:pt x="143594" y="107556"/>
                    <a:pt x="111421" y="147349"/>
                  </a:cubicBezTo>
                  <a:cubicBezTo>
                    <a:pt x="79248" y="187142"/>
                    <a:pt x="25908" y="277736"/>
                    <a:pt x="9821" y="320069"/>
                  </a:cubicBezTo>
                  <a:cubicBezTo>
                    <a:pt x="-6266" y="362402"/>
                    <a:pt x="-1186" y="368329"/>
                    <a:pt x="14901" y="401349"/>
                  </a:cubicBezTo>
                  <a:cubicBezTo>
                    <a:pt x="30988" y="434369"/>
                    <a:pt x="78401" y="492789"/>
                    <a:pt x="106341" y="518189"/>
                  </a:cubicBezTo>
                  <a:cubicBezTo>
                    <a:pt x="134281" y="543589"/>
                    <a:pt x="166454" y="535969"/>
                    <a:pt x="197781" y="553749"/>
                  </a:cubicBezTo>
                  <a:close/>
                </a:path>
              </a:pathLst>
            </a:custGeom>
            <a:noFill/>
            <a:ln w="38100">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nl-NL" sz="675"/>
            </a:p>
          </p:txBody>
        </p:sp>
      </p:grpSp>
    </p:spTree>
    <p:extLst>
      <p:ext uri="{BB962C8B-B14F-4D97-AF65-F5344CB8AC3E}">
        <p14:creationId xmlns:p14="http://schemas.microsoft.com/office/powerpoint/2010/main" val="2395801638"/>
      </p:ext>
    </p:extLst>
  </p:cSld>
  <p:clrMapOvr>
    <a:masterClrMapping/>
  </p:clrMapOvr>
  <p:transition spd="slow">
    <p:push dir="u"/>
  </p:transition>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1" presetSubtype="0">
                                  <p:stCondLst>
                                    <p:cond delay="0"/>
                                  </p:stCondLst>
                                  <p:childTnLst>
                                    <p:set>
                                      <p:cBhvr>
                                        <p:cTn dur="1" fill="hold" id="6">
                                          <p:stCondLst>
                                            <p:cond delay="0"/>
                                          </p:stCondLst>
                                        </p:cTn>
                                        <p:tgtEl>
                                          <p:spTgt spid="4">
                                            <p:txEl>
                                              <p:pRg end="0" st="0"/>
                                            </p:txEl>
                                          </p:spTgt>
                                        </p:tgtEl>
                                        <p:attrNameLst>
                                          <p:attrName>style.visibility</p:attrName>
                                        </p:attrNameLst>
                                      </p:cBhvr>
                                      <p:to>
                                        <p:strVal val="visible"/>
                                      </p:to>
                                    </p:set>
                                  </p:childTnLst>
                                </p:cTn>
                              </p:par>
                            </p:childTnLst>
                          </p:cTn>
                        </p:par>
                      </p:childTnLst>
                    </p:cTn>
                  </p:par>
                  <p:par>
                    <p:cTn fill="hold" id="7">
                      <p:stCondLst>
                        <p:cond delay="indefinite"/>
                      </p:stCondLst>
                      <p:childTnLst>
                        <p:par>
                          <p:cTn fill="hold" id="8">
                            <p:stCondLst>
                              <p:cond delay="0"/>
                            </p:stCondLst>
                            <p:childTnLst>
                              <p:par>
                                <p:cTn fill="hold" id="9" nodeType="clickEffect" presetClass="entr" presetID="1" presetSubtype="0">
                                  <p:stCondLst>
                                    <p:cond delay="0"/>
                                  </p:stCondLst>
                                  <p:childTnLst>
                                    <p:set>
                                      <p:cBhvr>
                                        <p:cTn dur="1" fill="hold" id="10">
                                          <p:stCondLst>
                                            <p:cond delay="0"/>
                                          </p:stCondLst>
                                        </p:cTn>
                                        <p:tgtEl>
                                          <p:spTgt spid="4">
                                            <p:txEl>
                                              <p:pRg end="1" st="1"/>
                                            </p:txEl>
                                          </p:spTgt>
                                        </p:tgtEl>
                                        <p:attrNameLst>
                                          <p:attrName>style.visibility</p:attrName>
                                        </p:attrNameLst>
                                      </p:cBhvr>
                                      <p:to>
                                        <p:strVal val="visible"/>
                                      </p:to>
                                    </p:set>
                                  </p:childTnLst>
                                </p:cTn>
                              </p:par>
                            </p:childTnLst>
                          </p:cTn>
                        </p:par>
                      </p:childTnLst>
                    </p:cTn>
                  </p:par>
                  <p:par>
                    <p:cTn fill="hold" id="11">
                      <p:stCondLst>
                        <p:cond delay="indefinite"/>
                      </p:stCondLst>
                      <p:childTnLst>
                        <p:par>
                          <p:cTn fill="hold" id="12">
                            <p:stCondLst>
                              <p:cond delay="0"/>
                            </p:stCondLst>
                            <p:childTnLst>
                              <p:par>
                                <p:cTn fill="hold" id="13" nodeType="clickEffect" presetClass="entr" presetID="1" presetSubtype="0">
                                  <p:stCondLst>
                                    <p:cond delay="0"/>
                                  </p:stCondLst>
                                  <p:childTnLst>
                                    <p:set>
                                      <p:cBhvr>
                                        <p:cTn dur="1" fill="hold" id="14">
                                          <p:stCondLst>
                                            <p:cond delay="0"/>
                                          </p:stCondLst>
                                        </p:cTn>
                                        <p:tgtEl>
                                          <p:spTgt spid="4">
                                            <p:txEl>
                                              <p:pRg end="2" st="2"/>
                                            </p:txEl>
                                          </p:spTgt>
                                        </p:tgtEl>
                                        <p:attrNameLst>
                                          <p:attrName>style.visibility</p:attrName>
                                        </p:attrNameLst>
                                      </p:cBhvr>
                                      <p:to>
                                        <p:strVal val="visible"/>
                                      </p:to>
                                    </p:set>
                                  </p:childTnLst>
                                </p:cTn>
                              </p:par>
                            </p:childTnLst>
                          </p:cTn>
                        </p:par>
                      </p:childTnLst>
                    </p:cTn>
                  </p:par>
                  <p:par>
                    <p:cTn fill="hold" id="15">
                      <p:stCondLst>
                        <p:cond delay="indefinite"/>
                      </p:stCondLst>
                      <p:childTnLst>
                        <p:par>
                          <p:cTn fill="hold" id="16">
                            <p:stCondLst>
                              <p:cond delay="0"/>
                            </p:stCondLst>
                            <p:childTnLst>
                              <p:par>
                                <p:cTn fill="hold" id="17" nodeType="clickEffect" presetClass="entr" presetID="1" presetSubtype="0">
                                  <p:stCondLst>
                                    <p:cond delay="0"/>
                                  </p:stCondLst>
                                  <p:childTnLst>
                                    <p:set>
                                      <p:cBhvr>
                                        <p:cTn dur="1" fill="hold" id="18">
                                          <p:stCondLst>
                                            <p:cond delay="0"/>
                                          </p:stCondLst>
                                        </p:cTn>
                                        <p:tgtEl>
                                          <p:spTgt spid="4">
                                            <p:txEl>
                                              <p:pRg end="3" st="3"/>
                                            </p:txEl>
                                          </p:spTgt>
                                        </p:tgtEl>
                                        <p:attrNameLst>
                                          <p:attrName>style.visibility</p:attrName>
                                        </p:attrNameLst>
                                      </p:cBhvr>
                                      <p:to>
                                        <p:strVal val="visible"/>
                                      </p:to>
                                    </p:set>
                                  </p:childTnLst>
                                </p:cTn>
                              </p:par>
                            </p:childTnLst>
                          </p:cTn>
                        </p:par>
                      </p:childTnLst>
                    </p:cTn>
                  </p:par>
                  <p:par>
                    <p:cTn fill="hold" id="19">
                      <p:stCondLst>
                        <p:cond delay="indefinite"/>
                      </p:stCondLst>
                      <p:childTnLst>
                        <p:par>
                          <p:cTn fill="hold" id="20">
                            <p:stCondLst>
                              <p:cond delay="0"/>
                            </p:stCondLst>
                            <p:childTnLst>
                              <p:par>
                                <p:cTn fill="hold" id="21" nodeType="clickEffect" presetClass="entr" presetID="1" presetSubtype="0">
                                  <p:stCondLst>
                                    <p:cond delay="0"/>
                                  </p:stCondLst>
                                  <p:childTnLst>
                                    <p:set>
                                      <p:cBhvr>
                                        <p:cTn dur="1" fill="hold" id="22">
                                          <p:stCondLst>
                                            <p:cond delay="0"/>
                                          </p:stCondLst>
                                        </p:cTn>
                                        <p:tgtEl>
                                          <p:spTgt spid="4">
                                            <p:txEl>
                                              <p:pRg end="4" st="4"/>
                                            </p:txEl>
                                          </p:spTgt>
                                        </p:tgtEl>
                                        <p:attrNameLst>
                                          <p:attrName>style.visibility</p:attrName>
                                        </p:attrNameLst>
                                      </p:cBhvr>
                                      <p:to>
                                        <p:strVal val="visible"/>
                                      </p:to>
                                    </p:set>
                                  </p:childTnLst>
                                </p:cTn>
                              </p:par>
                            </p:childTnLst>
                          </p:cTn>
                        </p:par>
                      </p:childTnLst>
                    </p:cTn>
                  </p:par>
                  <p:par>
                    <p:cTn fill="hold" id="23">
                      <p:stCondLst>
                        <p:cond delay="indefinite"/>
                      </p:stCondLst>
                      <p:childTnLst>
                        <p:par>
                          <p:cTn fill="hold" id="24">
                            <p:stCondLst>
                              <p:cond delay="0"/>
                            </p:stCondLst>
                            <p:childTnLst>
                              <p:par>
                                <p:cTn fill="hold" id="25" nodeType="clickEffect" presetClass="entr" presetID="1" presetSubtype="0">
                                  <p:stCondLst>
                                    <p:cond delay="0"/>
                                  </p:stCondLst>
                                  <p:childTnLst>
                                    <p:set>
                                      <p:cBhvr>
                                        <p:cTn dur="1" fill="hold" id="26">
                                          <p:stCondLst>
                                            <p:cond delay="0"/>
                                          </p:stCondLst>
                                        </p:cTn>
                                        <p:tgtEl>
                                          <p:spTgt spid="4">
                                            <p:txEl>
                                              <p:pRg end="5" st="5"/>
                                            </p:txEl>
                                          </p:spTgt>
                                        </p:tgtEl>
                                        <p:attrNameLst>
                                          <p:attrName>style.visibility</p:attrName>
                                        </p:attrNameLst>
                                      </p:cBhvr>
                                      <p:to>
                                        <p:strVal val="visible"/>
                                      </p:to>
                                    </p:set>
                                  </p:childTnLst>
                                </p:cTn>
                              </p:par>
                            </p:childTnLst>
                          </p:cTn>
                        </p:par>
                      </p:childTnLst>
                    </p:cTn>
                  </p:par>
                  <p:par>
                    <p:cTn fill="hold" id="27">
                      <p:stCondLst>
                        <p:cond delay="indefinite"/>
                      </p:stCondLst>
                      <p:childTnLst>
                        <p:par>
                          <p:cTn fill="hold" id="28">
                            <p:stCondLst>
                              <p:cond delay="0"/>
                            </p:stCondLst>
                            <p:childTnLst>
                              <p:par>
                                <p:cTn fill="hold" id="29" nodeType="clickEffect" presetClass="entr" presetID="1" presetSubtype="0">
                                  <p:stCondLst>
                                    <p:cond delay="0"/>
                                  </p:stCondLst>
                                  <p:childTnLst>
                                    <p:set>
                                      <p:cBhvr>
                                        <p:cTn dur="1" fill="hold" id="30">
                                          <p:stCondLst>
                                            <p:cond delay="0"/>
                                          </p:stCondLst>
                                        </p:cTn>
                                        <p:tgtEl>
                                          <p:spTgt spid="4">
                                            <p:txEl>
                                              <p:pRg end="6" st="6"/>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74F2374-60BD-0F1E-F0B7-658EDBD4A025}"/>
              </a:ext>
            </a:extLst>
          </p:cNvPr>
          <p:cNvSpPr>
            <a:spLocks noGrp="1"/>
          </p:cNvSpPr>
          <p:nvPr>
            <p:ph type="title"/>
          </p:nvPr>
        </p:nvSpPr>
        <p:spPr>
          <a:xfrm>
            <a:off x="679351" y="704714"/>
            <a:ext cx="8382000" cy="922217"/>
          </a:xfrm>
        </p:spPr>
        <p:txBody>
          <a:bodyPr/>
          <a:lstStyle/>
          <a:p>
            <a:r>
              <a:rPr dirty="0" lang="nl-NL" sz="3200"/>
              <a:t>Herinrichting op de menselijke maat</a:t>
            </a:r>
            <a:endParaRPr dirty="0" lang="nl-NL"/>
          </a:p>
        </p:txBody>
      </p:sp>
      <p:pic>
        <p:nvPicPr>
          <p:cNvPr id="3" name="Afbeelding 2">
            <a:extLst>
              <a:ext uri="{FF2B5EF4-FFF2-40B4-BE49-F238E27FC236}">
                <a16:creationId xmlns:a16="http://schemas.microsoft.com/office/drawing/2014/main" xmlns="" id="{9A1A8A1F-990B-B9A1-9E18-3B9C5BFEA905}"/>
              </a:ext>
            </a:extLst>
          </p:cNvPr>
          <p:cNvPicPr>
            <a:picLocks noChangeAspect="1"/>
          </p:cNvPicPr>
          <p:nvPr/>
        </p:nvPicPr>
        <p:blipFill rotWithShape="1">
          <a:blip r:embed="rId3"/>
          <a:srcRect l="207"/>
          <a:stretch/>
        </p:blipFill>
        <p:spPr>
          <a:xfrm>
            <a:off x="685800" y="2094302"/>
            <a:ext cx="4184551" cy="3544498"/>
          </a:xfrm>
          <a:prstGeom prst="rect">
            <a:avLst/>
          </a:prstGeom>
        </p:spPr>
      </p:pic>
      <p:sp>
        <p:nvSpPr>
          <p:cNvPr id="6" name="Tekstvak 5">
            <a:extLst>
              <a:ext uri="{FF2B5EF4-FFF2-40B4-BE49-F238E27FC236}">
                <a16:creationId xmlns:a16="http://schemas.microsoft.com/office/drawing/2014/main" xmlns="" id="{35461052-DA12-9F5A-922A-662D05E4063D}"/>
              </a:ext>
            </a:extLst>
          </p:cNvPr>
          <p:cNvSpPr txBox="1"/>
          <p:nvPr/>
        </p:nvSpPr>
        <p:spPr>
          <a:xfrm>
            <a:off x="5272548" y="3266386"/>
            <a:ext cx="3612113" cy="1200329"/>
          </a:xfrm>
          <a:prstGeom prst="rect">
            <a:avLst/>
          </a:prstGeom>
          <a:noFill/>
        </p:spPr>
        <p:txBody>
          <a:bodyPr wrap="square">
            <a:spAutoFit/>
          </a:bodyPr>
          <a:lstStyle/>
          <a:p>
            <a:pPr algn="ctr"/>
            <a:r>
              <a:rPr b="0" dirty="0" i="0" lang="nl-NL">
                <a:solidFill>
                  <a:srgbClr val="00B050"/>
                </a:solidFill>
                <a:effectLst/>
                <a:latin typeface="wigrum"/>
              </a:rPr>
              <a:t>Slim nadenken over een beweegvriendelijke inrichting van straten en mobiliteitsknooppunten.</a:t>
            </a:r>
          </a:p>
          <a:p>
            <a:endParaRPr dirty="0" lang="nl-NL">
              <a:solidFill>
                <a:srgbClr val="90C369"/>
              </a:solidFill>
              <a:latin typeface="wigrum"/>
            </a:endParaRPr>
          </a:p>
        </p:txBody>
      </p:sp>
      <p:sp>
        <p:nvSpPr>
          <p:cNvPr id="4" name="Tekstvak 3">
            <a:extLst>
              <a:ext uri="{FF2B5EF4-FFF2-40B4-BE49-F238E27FC236}">
                <a16:creationId xmlns:a16="http://schemas.microsoft.com/office/drawing/2014/main" xmlns="" id="{64F40B95-8A34-85A9-ADC4-9FA9727EAADE}"/>
              </a:ext>
            </a:extLst>
          </p:cNvPr>
          <p:cNvSpPr txBox="1"/>
          <p:nvPr/>
        </p:nvSpPr>
        <p:spPr>
          <a:xfrm>
            <a:off x="5257800" y="4953000"/>
            <a:ext cx="3612113" cy="923330"/>
          </a:xfrm>
          <a:prstGeom prst="rect">
            <a:avLst/>
          </a:prstGeom>
          <a:noFill/>
        </p:spPr>
        <p:txBody>
          <a:bodyPr wrap="square">
            <a:spAutoFit/>
          </a:bodyPr>
          <a:lstStyle/>
          <a:p>
            <a:pPr algn="ctr"/>
            <a:r>
              <a:rPr b="0" dirty="0" i="0" lang="nl-NL">
                <a:solidFill>
                  <a:srgbClr val="00B050"/>
                </a:solidFill>
                <a:effectLst/>
                <a:latin typeface="wigrum"/>
              </a:rPr>
              <a:t>Prioriteit voor drukke wegen in centrumgebied.</a:t>
            </a:r>
          </a:p>
          <a:p>
            <a:pPr algn="ctr"/>
            <a:endParaRPr dirty="0" lang="nl-NL">
              <a:solidFill>
                <a:srgbClr val="90C369"/>
              </a:solidFill>
              <a:latin typeface="wigrum"/>
            </a:endParaRPr>
          </a:p>
        </p:txBody>
      </p:sp>
    </p:spTree>
    <p:extLst>
      <p:ext uri="{BB962C8B-B14F-4D97-AF65-F5344CB8AC3E}">
        <p14:creationId xmlns:p14="http://schemas.microsoft.com/office/powerpoint/2010/main" val="2841559965"/>
      </p:ext>
    </p:extLst>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1" presetSubtype="0">
                                  <p:stCondLst>
                                    <p:cond delay="0"/>
                                  </p:stCondLst>
                                  <p:childTnLst>
                                    <p:set>
                                      <p:cBhvr>
                                        <p:cTn dur="1" fill="hold" id="6">
                                          <p:stCondLst>
                                            <p:cond delay="0"/>
                                          </p:stCondLst>
                                        </p:cTn>
                                        <p:tgtEl>
                                          <p:spTgt spid="4"/>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a:extLst>
              <a:ext uri="{FF2B5EF4-FFF2-40B4-BE49-F238E27FC236}">
                <a16:creationId xmlns="" xmlns:a16="http://schemas.microsoft.com/office/drawing/2014/main" id="{595533C7-4861-A3AF-C5A8-B29DEE5C23A8}"/>
              </a:ext>
            </a:extLst>
          </p:cNvPr>
          <p:cNvPicPr>
            <a:picLocks noChangeAspect="1"/>
          </p:cNvPicPr>
          <p:nvPr/>
        </p:nvPicPr>
        <p:blipFill>
          <a:blip r:embed="rId2"/>
          <a:stretch>
            <a:fillRect/>
          </a:stretch>
        </p:blipFill>
        <p:spPr>
          <a:xfrm>
            <a:off x="-18473" y="2362200"/>
            <a:ext cx="9165860" cy="2286000"/>
          </a:xfrm>
          <a:prstGeom prst="rect">
            <a:avLst/>
          </a:prstGeom>
        </p:spPr>
      </p:pic>
      <p:sp>
        <p:nvSpPr>
          <p:cNvPr id="3" name="Tekstvak 2">
            <a:extLst>
              <a:ext uri="{FF2B5EF4-FFF2-40B4-BE49-F238E27FC236}">
                <a16:creationId xmlns="" xmlns:a16="http://schemas.microsoft.com/office/drawing/2014/main" id="{70D86277-DDB2-5686-BD06-045AFFF7241D}"/>
              </a:ext>
            </a:extLst>
          </p:cNvPr>
          <p:cNvSpPr txBox="1"/>
          <p:nvPr/>
        </p:nvSpPr>
        <p:spPr>
          <a:xfrm>
            <a:off x="2286000" y="4724400"/>
            <a:ext cx="3864328" cy="461665"/>
          </a:xfrm>
          <a:prstGeom prst="rect">
            <a:avLst/>
          </a:prstGeom>
          <a:noFill/>
        </p:spPr>
        <p:txBody>
          <a:bodyPr wrap="none" rtlCol="0">
            <a:spAutoFit/>
          </a:bodyPr>
          <a:lstStyle/>
          <a:p>
            <a:r>
              <a:rPr lang="nl-NL" sz="2400" dirty="0">
                <a:solidFill>
                  <a:srgbClr val="268866"/>
                </a:solidFill>
              </a:rPr>
              <a:t>Geestersingel huidige situatie</a:t>
            </a:r>
          </a:p>
        </p:txBody>
      </p:sp>
    </p:spTree>
    <p:extLst>
      <p:ext uri="{BB962C8B-B14F-4D97-AF65-F5344CB8AC3E}">
        <p14:creationId xmlns:p14="http://schemas.microsoft.com/office/powerpoint/2010/main" val="3304513310"/>
      </p:ext>
    </p:extLst>
  </p:cSld>
  <p:clrMapOvr>
    <a:masterClrMapping/>
  </p:clrMapOvr>
  <p:transition spd="slow">
    <p:push dir="u"/>
  </p:transition>
</p:sld>
</file>

<file path=ppt/slides/slide1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9" name="Tekstvak 8">
            <a:extLst>
              <a:ext uri="{FF2B5EF4-FFF2-40B4-BE49-F238E27FC236}">
                <a16:creationId xmlns:a16="http://schemas.microsoft.com/office/drawing/2014/main" xmlns="" id="{6D055F2F-579C-655D-A33D-7B49BBCF1D24}"/>
              </a:ext>
            </a:extLst>
          </p:cNvPr>
          <p:cNvSpPr txBox="1"/>
          <p:nvPr/>
        </p:nvSpPr>
        <p:spPr>
          <a:xfrm>
            <a:off x="6477000" y="2625170"/>
            <a:ext cx="2209800" cy="2862322"/>
          </a:xfrm>
          <a:prstGeom prst="rect">
            <a:avLst/>
          </a:prstGeom>
          <a:noFill/>
        </p:spPr>
        <p:txBody>
          <a:bodyPr rtlCol="0" wrap="square">
            <a:spAutoFit/>
          </a:bodyPr>
          <a:lstStyle/>
          <a:p>
            <a:pPr indent="-285750" marL="285750">
              <a:buFont charset="0" panose="020B0604020202020204" pitchFamily="34" typeface="Arial"/>
              <a:buChar char="•"/>
            </a:pPr>
            <a:r>
              <a:rPr dirty="0" lang="nl-NL"/>
              <a:t>Rijloper van 9 naar 6 meter</a:t>
            </a:r>
          </a:p>
          <a:p>
            <a:pPr indent="-285750" marL="285750">
              <a:buFont charset="0" panose="020B0604020202020204" pitchFamily="34" typeface="Arial"/>
              <a:buChar char="•"/>
            </a:pPr>
            <a:r>
              <a:rPr dirty="0" lang="nl-NL"/>
              <a:t>Parkeerruimte flexibel inzetten</a:t>
            </a:r>
          </a:p>
          <a:p>
            <a:pPr indent="-285750" marL="285750">
              <a:buFont charset="0" panose="020B0604020202020204" pitchFamily="34" typeface="Arial"/>
              <a:buChar char="•"/>
            </a:pPr>
            <a:r>
              <a:rPr dirty="0" lang="nl-NL"/>
              <a:t>Meer ruimte voor voetganger en fiets</a:t>
            </a:r>
          </a:p>
          <a:p>
            <a:pPr indent="-285750" marL="285750">
              <a:buFont charset="0" panose="020B0604020202020204" pitchFamily="34" typeface="Arial"/>
              <a:buChar char="•"/>
            </a:pPr>
            <a:r>
              <a:rPr dirty="0" lang="nl-NL"/>
              <a:t>Natuurlijke manier afdwingen snelheidsverlaging</a:t>
            </a:r>
          </a:p>
        </p:txBody>
      </p:sp>
      <p:sp>
        <p:nvSpPr>
          <p:cNvPr id="3" name="Tekstvak 2">
            <a:extLst>
              <a:ext uri="{FF2B5EF4-FFF2-40B4-BE49-F238E27FC236}">
                <a16:creationId xmlns:a16="http://schemas.microsoft.com/office/drawing/2014/main" xmlns="" id="{2252D831-0E79-C04D-5665-5AC9CC57A683}"/>
              </a:ext>
            </a:extLst>
          </p:cNvPr>
          <p:cNvSpPr txBox="1"/>
          <p:nvPr/>
        </p:nvSpPr>
        <p:spPr>
          <a:xfrm>
            <a:off x="6636152" y="1390783"/>
            <a:ext cx="2514600" cy="830997"/>
          </a:xfrm>
          <a:prstGeom prst="rect">
            <a:avLst/>
          </a:prstGeom>
          <a:noFill/>
        </p:spPr>
        <p:txBody>
          <a:bodyPr wrap="square">
            <a:spAutoFit/>
          </a:bodyPr>
          <a:lstStyle/>
          <a:p>
            <a:r>
              <a:rPr dirty="0" lang="nl-NL" sz="2400">
                <a:solidFill>
                  <a:srgbClr val="268866"/>
                </a:solidFill>
              </a:rPr>
              <a:t>. . .  en met een menselijke maat</a:t>
            </a:r>
          </a:p>
        </p:txBody>
      </p:sp>
      <p:pic>
        <p:nvPicPr>
          <p:cNvPr id="2" name="Afbeelding 1">
            <a:extLst>
              <a:ext uri="{FF2B5EF4-FFF2-40B4-BE49-F238E27FC236}">
                <a16:creationId xmlns:a16="http://schemas.microsoft.com/office/drawing/2014/main" xmlns="" id="{E91614AF-3ACC-3CFB-CBC3-808A82BB84EB}"/>
              </a:ext>
            </a:extLst>
          </p:cNvPr>
          <p:cNvPicPr>
            <a:picLocks noChangeAspect="1"/>
          </p:cNvPicPr>
          <p:nvPr/>
        </p:nvPicPr>
        <p:blipFill rotWithShape="1">
          <a:blip r:embed="rId2">
            <a:extLst>
              <a:ext uri="{28A0092B-C50C-407E-A947-70E740481C1C}">
                <a14:useLocalDpi xmlns:a14="http://schemas.microsoft.com/office/drawing/2010/main" val="0"/>
              </a:ext>
            </a:extLst>
          </a:blip>
          <a:srcRect l="40" r="40"/>
          <a:stretch/>
        </p:blipFill>
        <p:spPr>
          <a:xfrm>
            <a:off x="457200" y="2685046"/>
            <a:ext cx="5653069" cy="4156140"/>
          </a:xfrm>
          <a:prstGeom prst="rect">
            <a:avLst/>
          </a:prstGeom>
        </p:spPr>
      </p:pic>
      <p:pic>
        <p:nvPicPr>
          <p:cNvPr id="5" name="Afbeelding 4">
            <a:extLst>
              <a:ext uri="{FF2B5EF4-FFF2-40B4-BE49-F238E27FC236}">
                <a16:creationId xmlns:a16="http://schemas.microsoft.com/office/drawing/2014/main" xmlns="" id="{638C3C4E-F2FC-F3AE-1CF4-824CE6E4DC01}"/>
              </a:ext>
            </a:extLst>
          </p:cNvPr>
          <p:cNvPicPr>
            <a:picLocks noChangeAspect="1"/>
          </p:cNvPicPr>
          <p:nvPr/>
        </p:nvPicPr>
        <p:blipFill rotWithShape="1">
          <a:blip r:embed="rId3">
            <a:extLst>
              <a:ext uri="{28A0092B-C50C-407E-A947-70E740481C1C}">
                <a14:useLocalDpi xmlns:a14="http://schemas.microsoft.com/office/drawing/2010/main" val="0"/>
              </a:ext>
            </a:extLst>
          </a:blip>
          <a:srcRect b="102" l="78" r="-455" t="255"/>
          <a:stretch/>
        </p:blipFill>
        <p:spPr>
          <a:xfrm>
            <a:off x="457200" y="149374"/>
            <a:ext cx="5646973" cy="2475796"/>
          </a:xfrm>
          <a:prstGeom prst="rect">
            <a:avLst/>
          </a:prstGeom>
        </p:spPr>
      </p:pic>
    </p:spTree>
    <p:extLst>
      <p:ext uri="{BB962C8B-B14F-4D97-AF65-F5344CB8AC3E}">
        <p14:creationId xmlns:p14="http://schemas.microsoft.com/office/powerpoint/2010/main" val="1395642238"/>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E9FC7854-646D-927F-9C70-FD8A3FBE64BF}"/>
              </a:ext>
            </a:extLst>
          </p:cNvPr>
          <p:cNvSpPr>
            <a:spLocks noGrp="1"/>
          </p:cNvSpPr>
          <p:nvPr>
            <p:ph type="title"/>
          </p:nvPr>
        </p:nvSpPr>
        <p:spPr>
          <a:xfrm>
            <a:off x="533400" y="734519"/>
            <a:ext cx="7886700" cy="914400"/>
          </a:xfrm>
        </p:spPr>
        <p:txBody>
          <a:bodyPr>
            <a:normAutofit/>
          </a:bodyPr>
          <a:lstStyle/>
          <a:p>
            <a:r>
              <a:rPr lang="nl-NL" sz="3200" dirty="0"/>
              <a:t>Bijdrage BVA (feb 2023-jan 2024)</a:t>
            </a:r>
          </a:p>
        </p:txBody>
      </p:sp>
      <p:sp>
        <p:nvSpPr>
          <p:cNvPr id="3" name="Tijdelijke aanduiding voor inhoud 2">
            <a:extLst>
              <a:ext uri="{FF2B5EF4-FFF2-40B4-BE49-F238E27FC236}">
                <a16:creationId xmlns="" xmlns:a16="http://schemas.microsoft.com/office/drawing/2014/main" id="{4C0D388B-9A8E-51E3-9C5F-DCC24B8BBF21}"/>
              </a:ext>
            </a:extLst>
          </p:cNvPr>
          <p:cNvSpPr txBox="1">
            <a:spLocks/>
          </p:cNvSpPr>
          <p:nvPr/>
        </p:nvSpPr>
        <p:spPr>
          <a:xfrm>
            <a:off x="533400" y="1587500"/>
            <a:ext cx="7886700" cy="407569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l-NL" sz="2200" dirty="0"/>
              <a:t>Luisteren en doorvragen </a:t>
            </a:r>
          </a:p>
          <a:p>
            <a:r>
              <a:rPr lang="nl-NL" sz="2200" dirty="0"/>
              <a:t>Verkennen en ervaren</a:t>
            </a:r>
          </a:p>
          <a:p>
            <a:r>
              <a:rPr lang="nl-NL" sz="2200" dirty="0"/>
              <a:t>Een bondig en kort pleidooi schrijven</a:t>
            </a:r>
          </a:p>
          <a:p>
            <a:r>
              <a:rPr lang="nl-NL" sz="2200" dirty="0"/>
              <a:t>Verbeteren o.b.v. reacties</a:t>
            </a:r>
          </a:p>
          <a:p>
            <a:pPr marL="0" indent="0">
              <a:buNone/>
            </a:pPr>
            <a:endParaRPr lang="nl-NL" dirty="0"/>
          </a:p>
        </p:txBody>
      </p:sp>
      <p:pic>
        <p:nvPicPr>
          <p:cNvPr id="7" name="Afbeelding 6" descr="Afbeelding met kaart&#10;&#10;Automatisch gegenereerde beschrijving">
            <a:extLst>
              <a:ext uri="{FF2B5EF4-FFF2-40B4-BE49-F238E27FC236}">
                <a16:creationId xmlns="" xmlns:a16="http://schemas.microsoft.com/office/drawing/2014/main" id="{417E10A4-91D0-7112-6240-7731E51012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3125981" y="3609637"/>
            <a:ext cx="2501900" cy="1876425"/>
          </a:xfrm>
          <a:prstGeom prst="rect">
            <a:avLst/>
          </a:prstGeom>
        </p:spPr>
      </p:pic>
      <p:pic>
        <p:nvPicPr>
          <p:cNvPr id="9" name="Afbeelding 8" descr="Afbeelding met buiten, boom, weg, straat&#10;&#10;Automatisch gegenereerde beschrijving">
            <a:extLst>
              <a:ext uri="{FF2B5EF4-FFF2-40B4-BE49-F238E27FC236}">
                <a16:creationId xmlns="" xmlns:a16="http://schemas.microsoft.com/office/drawing/2014/main" id="{5DAA13B7-D0F1-DDF9-4D08-01B8813DC36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57800" y="2669407"/>
            <a:ext cx="1872389" cy="1404292"/>
          </a:xfrm>
          <a:prstGeom prst="rect">
            <a:avLst/>
          </a:prstGeom>
        </p:spPr>
      </p:pic>
      <p:pic>
        <p:nvPicPr>
          <p:cNvPr id="11" name="Afbeelding 10" descr="Afbeelding met lucht, buiten, weg, straat&#10;&#10;Automatisch gegenereerde beschrijving">
            <a:extLst>
              <a:ext uri="{FF2B5EF4-FFF2-40B4-BE49-F238E27FC236}">
                <a16:creationId xmlns="" xmlns:a16="http://schemas.microsoft.com/office/drawing/2014/main" id="{3FD70CB4-A07C-2628-FD61-2DE89641CB9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57455" y="3371553"/>
            <a:ext cx="2217181" cy="1662886"/>
          </a:xfrm>
          <a:prstGeom prst="rect">
            <a:avLst/>
          </a:prstGeom>
        </p:spPr>
      </p:pic>
      <p:pic>
        <p:nvPicPr>
          <p:cNvPr id="13" name="Afbeelding 12" descr="Afbeelding met buiten, lucht, weg, straat&#10;&#10;Automatisch gegenereerde beschrijving">
            <a:extLst>
              <a:ext uri="{FF2B5EF4-FFF2-40B4-BE49-F238E27FC236}">
                <a16:creationId xmlns="" xmlns:a16="http://schemas.microsoft.com/office/drawing/2014/main" id="{2DFA3E61-6DC7-C615-2FB4-4BEEDE1DC49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24153" y="4704253"/>
            <a:ext cx="1876424" cy="1407318"/>
          </a:xfrm>
          <a:prstGeom prst="rect">
            <a:avLst/>
          </a:prstGeom>
        </p:spPr>
      </p:pic>
      <p:graphicFrame>
        <p:nvGraphicFramePr>
          <p:cNvPr id="14" name="Diagram 13">
            <a:extLst>
              <a:ext uri="{FF2B5EF4-FFF2-40B4-BE49-F238E27FC236}">
                <a16:creationId xmlns="" xmlns:a16="http://schemas.microsoft.com/office/drawing/2014/main" id="{E161F702-AA4D-7FE8-FEB4-9CF16A8F1919}"/>
              </a:ext>
            </a:extLst>
          </p:cNvPr>
          <p:cNvGraphicFramePr/>
          <p:nvPr>
            <p:extLst>
              <p:ext uri="{D42A27DB-BD31-4B8C-83A1-F6EECF244321}">
                <p14:modId xmlns:p14="http://schemas.microsoft.com/office/powerpoint/2010/main" val="402200454"/>
              </p:ext>
            </p:extLst>
          </p:nvPr>
        </p:nvGraphicFramePr>
        <p:xfrm>
          <a:off x="4000474" y="3217624"/>
          <a:ext cx="4747753" cy="287406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15" name="Afbeelding 14">
            <a:extLst>
              <a:ext uri="{FF2B5EF4-FFF2-40B4-BE49-F238E27FC236}">
                <a16:creationId xmlns="" xmlns:a16="http://schemas.microsoft.com/office/drawing/2014/main" id="{AF284269-6876-C957-294B-4924B24B7164}"/>
              </a:ext>
            </a:extLst>
          </p:cNvPr>
          <p:cNvPicPr>
            <a:picLocks noChangeAspect="1"/>
          </p:cNvPicPr>
          <p:nvPr/>
        </p:nvPicPr>
        <p:blipFill>
          <a:blip r:embed="rId12" cstate="print">
            <a:extLst>
              <a:ext uri="{28A0092B-C50C-407E-A947-70E740481C1C}">
                <a14:useLocalDpi xmlns:a14="http://schemas.microsoft.com/office/drawing/2010/main" val="0"/>
              </a:ext>
            </a:extLst>
          </a:blip>
          <a:srcRect/>
          <a:stretch/>
        </p:blipFill>
        <p:spPr>
          <a:xfrm>
            <a:off x="4038600" y="5139485"/>
            <a:ext cx="2469399" cy="1742676"/>
          </a:xfrm>
          <a:prstGeom prst="rect">
            <a:avLst/>
          </a:prstGeom>
        </p:spPr>
      </p:pic>
    </p:spTree>
    <p:extLst>
      <p:ext uri="{BB962C8B-B14F-4D97-AF65-F5344CB8AC3E}">
        <p14:creationId xmlns:p14="http://schemas.microsoft.com/office/powerpoint/2010/main" val="1661475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C33CE00-B829-D617-0D70-217DFCAD1F12}"/>
              </a:ext>
            </a:extLst>
          </p:cNvPr>
          <p:cNvSpPr>
            <a:spLocks noGrp="1"/>
          </p:cNvSpPr>
          <p:nvPr>
            <p:ph type="title"/>
          </p:nvPr>
        </p:nvSpPr>
        <p:spPr>
          <a:xfrm>
            <a:off x="685800" y="861632"/>
            <a:ext cx="8115300" cy="920405"/>
          </a:xfrm>
        </p:spPr>
        <p:txBody>
          <a:bodyPr>
            <a:normAutofit/>
          </a:bodyPr>
          <a:lstStyle/>
          <a:p>
            <a:r>
              <a:rPr lang="nl-NL" sz="3200" dirty="0"/>
              <a:t>Mobiliteit is een middel, geen doel</a:t>
            </a:r>
          </a:p>
        </p:txBody>
      </p:sp>
      <p:pic>
        <p:nvPicPr>
          <p:cNvPr id="3" name="Afbeelding 2">
            <a:extLst>
              <a:ext uri="{FF2B5EF4-FFF2-40B4-BE49-F238E27FC236}">
                <a16:creationId xmlns="" xmlns:a16="http://schemas.microsoft.com/office/drawing/2014/main" id="{7B90EB0E-05DB-353A-A694-1A0E9DCE7130}"/>
              </a:ext>
            </a:extLst>
          </p:cNvPr>
          <p:cNvPicPr>
            <a:picLocks noChangeAspect="1"/>
          </p:cNvPicPr>
          <p:nvPr/>
        </p:nvPicPr>
        <p:blipFill>
          <a:blip r:embed="rId3"/>
          <a:stretch>
            <a:fillRect/>
          </a:stretch>
        </p:blipFill>
        <p:spPr>
          <a:xfrm>
            <a:off x="76200" y="1819667"/>
            <a:ext cx="5235328" cy="3567514"/>
          </a:xfrm>
          <a:prstGeom prst="rect">
            <a:avLst/>
          </a:prstGeom>
        </p:spPr>
      </p:pic>
      <p:sp>
        <p:nvSpPr>
          <p:cNvPr id="5" name="Tekstvak 4">
            <a:extLst>
              <a:ext uri="{FF2B5EF4-FFF2-40B4-BE49-F238E27FC236}">
                <a16:creationId xmlns="" xmlns:a16="http://schemas.microsoft.com/office/drawing/2014/main" id="{85F461AB-319F-97DA-502C-7FC575D1CC29}"/>
              </a:ext>
            </a:extLst>
          </p:cNvPr>
          <p:cNvSpPr txBox="1"/>
          <p:nvPr/>
        </p:nvSpPr>
        <p:spPr>
          <a:xfrm>
            <a:off x="5407090" y="1986412"/>
            <a:ext cx="3733800" cy="3693319"/>
          </a:xfrm>
          <a:prstGeom prst="rect">
            <a:avLst/>
          </a:prstGeom>
          <a:noFill/>
        </p:spPr>
        <p:txBody>
          <a:bodyPr wrap="square">
            <a:spAutoFit/>
          </a:bodyPr>
          <a:lstStyle/>
          <a:p>
            <a:r>
              <a:rPr lang="nl-NL" b="1" dirty="0"/>
              <a:t>Positief</a:t>
            </a:r>
          </a:p>
          <a:p>
            <a:pPr marL="285750" indent="-285750">
              <a:buFont typeface="Arial" panose="020B0604020202020204" pitchFamily="34" charset="0"/>
              <a:buChar char="•"/>
            </a:pPr>
            <a:r>
              <a:rPr lang="nl-NL" dirty="0"/>
              <a:t>Verbeteren bereikbaarheid van banen, voorzieningen en sociale contacten</a:t>
            </a:r>
          </a:p>
          <a:p>
            <a:pPr marL="285750" indent="-285750">
              <a:buFont typeface="Arial" panose="020B0604020202020204" pitchFamily="34" charset="0"/>
              <a:buChar char="•"/>
            </a:pPr>
            <a:r>
              <a:rPr lang="nl-NL" dirty="0"/>
              <a:t>Verbeteren gezondheid (fiets, lopen)</a:t>
            </a:r>
          </a:p>
          <a:p>
            <a:endParaRPr lang="nl-NL" dirty="0"/>
          </a:p>
          <a:p>
            <a:r>
              <a:rPr lang="nl-NL" b="1" dirty="0"/>
              <a:t>Negatief</a:t>
            </a:r>
          </a:p>
          <a:p>
            <a:pPr marL="285750" indent="-285750">
              <a:buFont typeface="Arial" panose="020B0604020202020204" pitchFamily="34" charset="0"/>
              <a:buChar char="•"/>
            </a:pPr>
            <a:r>
              <a:rPr lang="nl-NL" dirty="0"/>
              <a:t>Veroorzaken verkeersonveiligheid, barrièrewerking, milieuvervuiling (ten koste van gezondheid en natuur) en klimaatverandering, maar vooral de </a:t>
            </a:r>
            <a:r>
              <a:rPr lang="nl-NL" dirty="0" err="1"/>
              <a:t>leefkwaliteit</a:t>
            </a:r>
            <a:r>
              <a:rPr lang="nl-NL" dirty="0"/>
              <a:t>. </a:t>
            </a:r>
          </a:p>
        </p:txBody>
      </p:sp>
      <p:sp>
        <p:nvSpPr>
          <p:cNvPr id="6" name="Tekstvak 5">
            <a:extLst>
              <a:ext uri="{FF2B5EF4-FFF2-40B4-BE49-F238E27FC236}">
                <a16:creationId xmlns="" xmlns:a16="http://schemas.microsoft.com/office/drawing/2014/main" id="{D6DD266C-D69F-5334-C21B-D279D1AE4484}"/>
              </a:ext>
            </a:extLst>
          </p:cNvPr>
          <p:cNvSpPr txBox="1"/>
          <p:nvPr/>
        </p:nvSpPr>
        <p:spPr>
          <a:xfrm>
            <a:off x="1828800" y="5424811"/>
            <a:ext cx="2074607" cy="461665"/>
          </a:xfrm>
          <a:prstGeom prst="rect">
            <a:avLst/>
          </a:prstGeom>
          <a:noFill/>
        </p:spPr>
        <p:txBody>
          <a:bodyPr wrap="none" rtlCol="0">
            <a:spAutoFit/>
          </a:bodyPr>
          <a:lstStyle/>
          <a:p>
            <a:r>
              <a:rPr lang="nl-NL" sz="2400" dirty="0"/>
              <a:t>Brede welvaart</a:t>
            </a:r>
          </a:p>
        </p:txBody>
      </p:sp>
    </p:spTree>
    <p:extLst>
      <p:ext uri="{BB962C8B-B14F-4D97-AF65-F5344CB8AC3E}">
        <p14:creationId xmlns:p14="http://schemas.microsoft.com/office/powerpoint/2010/main" val="1461468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 xmlns:a16="http://schemas.microsoft.com/office/drawing/2014/main" id="{430A7611-6E18-20D9-11B5-C02AAAD22553}"/>
              </a:ext>
            </a:extLst>
          </p:cNvPr>
          <p:cNvSpPr txBox="1"/>
          <p:nvPr/>
        </p:nvSpPr>
        <p:spPr>
          <a:xfrm>
            <a:off x="685800" y="2089852"/>
            <a:ext cx="5334000" cy="923330"/>
          </a:xfrm>
          <a:prstGeom prst="rect">
            <a:avLst/>
          </a:prstGeom>
          <a:noFill/>
        </p:spPr>
        <p:txBody>
          <a:bodyPr wrap="square">
            <a:spAutoFit/>
          </a:bodyPr>
          <a:lstStyle/>
          <a:p>
            <a:pPr algn="ctr"/>
            <a:r>
              <a:rPr lang="nl-NL" b="0" i="0" dirty="0">
                <a:effectLst/>
                <a:latin typeface="wigrum"/>
              </a:rPr>
              <a:t>Mobiliteit is een belangrijke knop waaraan je kunt, of zelfs </a:t>
            </a:r>
            <a:r>
              <a:rPr lang="nl-NL" b="1" i="0" dirty="0">
                <a:effectLst/>
                <a:latin typeface="wigrum"/>
              </a:rPr>
              <a:t>moet,</a:t>
            </a:r>
            <a:r>
              <a:rPr lang="nl-NL" b="0" i="0" dirty="0">
                <a:effectLst/>
                <a:latin typeface="wigrum"/>
              </a:rPr>
              <a:t> draaien om de kwaliteit van leven in de stad te verbeteren. Voor iedereen!</a:t>
            </a:r>
            <a:endParaRPr lang="nl-NL" dirty="0"/>
          </a:p>
        </p:txBody>
      </p:sp>
      <p:pic>
        <p:nvPicPr>
          <p:cNvPr id="5122" name="Picture 2" descr="Draai De Knop Tot Een Minimum Voor Het Effectieniveau Stock Illustratie -  Illustration of knop, besluit: 278194855">
            <a:extLst>
              <a:ext uri="{FF2B5EF4-FFF2-40B4-BE49-F238E27FC236}">
                <a16:creationId xmlns="" xmlns:a16="http://schemas.microsoft.com/office/drawing/2014/main" id="{247ABD42-6150-8C65-D2C4-FD4B4CE606E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16230"/>
          <a:stretch/>
        </p:blipFill>
        <p:spPr bwMode="auto">
          <a:xfrm>
            <a:off x="6394436" y="1873405"/>
            <a:ext cx="2514600" cy="1524000"/>
          </a:xfrm>
          <a:prstGeom prst="rect">
            <a:avLst/>
          </a:prstGeom>
          <a:noFill/>
          <a:extLst>
            <a:ext uri="{909E8E84-426E-40DD-AFC4-6F175D3DCCD1}">
              <a14:hiddenFill xmlns:a14="http://schemas.microsoft.com/office/drawing/2010/main">
                <a:solidFill>
                  <a:srgbClr val="FFFFFF"/>
                </a:solidFill>
              </a14:hiddenFill>
            </a:ext>
          </a:extLst>
        </p:spPr>
      </p:pic>
      <p:sp>
        <p:nvSpPr>
          <p:cNvPr id="2" name="Tekstvak 1">
            <a:extLst>
              <a:ext uri="{FF2B5EF4-FFF2-40B4-BE49-F238E27FC236}">
                <a16:creationId xmlns="" xmlns:a16="http://schemas.microsoft.com/office/drawing/2014/main" id="{CF67BBCF-9266-BE9E-0062-DFC2C33BD842}"/>
              </a:ext>
            </a:extLst>
          </p:cNvPr>
          <p:cNvSpPr txBox="1"/>
          <p:nvPr/>
        </p:nvSpPr>
        <p:spPr>
          <a:xfrm>
            <a:off x="762000" y="3433088"/>
            <a:ext cx="3573094" cy="369332"/>
          </a:xfrm>
          <a:prstGeom prst="rect">
            <a:avLst/>
          </a:prstGeom>
          <a:noFill/>
        </p:spPr>
        <p:txBody>
          <a:bodyPr wrap="none" rtlCol="0">
            <a:spAutoFit/>
          </a:bodyPr>
          <a:lstStyle/>
          <a:p>
            <a:r>
              <a:rPr lang="nl-NL" b="1" dirty="0"/>
              <a:t>Utrecht, Zwolle, Groningen en Delft</a:t>
            </a:r>
          </a:p>
        </p:txBody>
      </p:sp>
      <p:sp>
        <p:nvSpPr>
          <p:cNvPr id="4" name="Tekstvak 3">
            <a:extLst>
              <a:ext uri="{FF2B5EF4-FFF2-40B4-BE49-F238E27FC236}">
                <a16:creationId xmlns="" xmlns:a16="http://schemas.microsoft.com/office/drawing/2014/main" id="{5226F925-6FA8-3BC8-5350-3AA7A3CE43BB}"/>
              </a:ext>
            </a:extLst>
          </p:cNvPr>
          <p:cNvSpPr txBox="1"/>
          <p:nvPr/>
        </p:nvSpPr>
        <p:spPr>
          <a:xfrm>
            <a:off x="685800" y="4408780"/>
            <a:ext cx="3573029" cy="369332"/>
          </a:xfrm>
          <a:prstGeom prst="rect">
            <a:avLst/>
          </a:prstGeom>
          <a:noFill/>
        </p:spPr>
        <p:txBody>
          <a:bodyPr wrap="none" rtlCol="0">
            <a:spAutoFit/>
          </a:bodyPr>
          <a:lstStyle/>
          <a:p>
            <a:r>
              <a:rPr lang="nl-NL" dirty="0">
                <a:solidFill>
                  <a:srgbClr val="FF0000"/>
                </a:solidFill>
              </a:rPr>
              <a:t>Autovrije woonbuurten en centrum </a:t>
            </a:r>
          </a:p>
        </p:txBody>
      </p:sp>
      <p:sp>
        <p:nvSpPr>
          <p:cNvPr id="5" name="Tekstvak 4">
            <a:extLst>
              <a:ext uri="{FF2B5EF4-FFF2-40B4-BE49-F238E27FC236}">
                <a16:creationId xmlns="" xmlns:a16="http://schemas.microsoft.com/office/drawing/2014/main" id="{C211C059-9C1C-3F55-A621-78D27535F342}"/>
              </a:ext>
            </a:extLst>
          </p:cNvPr>
          <p:cNvSpPr txBox="1"/>
          <p:nvPr/>
        </p:nvSpPr>
        <p:spPr>
          <a:xfrm>
            <a:off x="2209800" y="4901691"/>
            <a:ext cx="2991973" cy="369332"/>
          </a:xfrm>
          <a:prstGeom prst="rect">
            <a:avLst/>
          </a:prstGeom>
          <a:noFill/>
        </p:spPr>
        <p:txBody>
          <a:bodyPr wrap="none" rtlCol="0">
            <a:spAutoFit/>
          </a:bodyPr>
          <a:lstStyle/>
          <a:p>
            <a:r>
              <a:rPr lang="nl-NL" dirty="0">
                <a:solidFill>
                  <a:srgbClr val="00B0F0"/>
                </a:solidFill>
              </a:rPr>
              <a:t>‘Opwaarderen’ infrastructuur</a:t>
            </a:r>
          </a:p>
        </p:txBody>
      </p:sp>
      <p:sp>
        <p:nvSpPr>
          <p:cNvPr id="6" name="Tekstvak 5">
            <a:extLst>
              <a:ext uri="{FF2B5EF4-FFF2-40B4-BE49-F238E27FC236}">
                <a16:creationId xmlns="" xmlns:a16="http://schemas.microsoft.com/office/drawing/2014/main" id="{216A5BDE-FEAE-9424-687E-0C6AFB556979}"/>
              </a:ext>
            </a:extLst>
          </p:cNvPr>
          <p:cNvSpPr txBox="1"/>
          <p:nvPr/>
        </p:nvSpPr>
        <p:spPr>
          <a:xfrm>
            <a:off x="330693" y="5358993"/>
            <a:ext cx="2164310" cy="369332"/>
          </a:xfrm>
          <a:prstGeom prst="rect">
            <a:avLst/>
          </a:prstGeom>
          <a:noFill/>
        </p:spPr>
        <p:txBody>
          <a:bodyPr wrap="none" rtlCol="0">
            <a:spAutoFit/>
          </a:bodyPr>
          <a:lstStyle/>
          <a:p>
            <a:r>
              <a:rPr lang="nl-NL" dirty="0">
                <a:solidFill>
                  <a:srgbClr val="00B050"/>
                </a:solidFill>
              </a:rPr>
              <a:t>Doorwaardbare stad</a:t>
            </a:r>
          </a:p>
        </p:txBody>
      </p:sp>
      <p:sp>
        <p:nvSpPr>
          <p:cNvPr id="7" name="Tekstvak 6">
            <a:extLst>
              <a:ext uri="{FF2B5EF4-FFF2-40B4-BE49-F238E27FC236}">
                <a16:creationId xmlns="" xmlns:a16="http://schemas.microsoft.com/office/drawing/2014/main" id="{FFA00E3D-AA95-789A-6E6E-91425AB39CA8}"/>
              </a:ext>
            </a:extLst>
          </p:cNvPr>
          <p:cNvSpPr txBox="1"/>
          <p:nvPr/>
        </p:nvSpPr>
        <p:spPr>
          <a:xfrm>
            <a:off x="3903722" y="5630133"/>
            <a:ext cx="3298147" cy="369332"/>
          </a:xfrm>
          <a:prstGeom prst="rect">
            <a:avLst/>
          </a:prstGeom>
          <a:noFill/>
        </p:spPr>
        <p:txBody>
          <a:bodyPr wrap="none" rtlCol="0">
            <a:spAutoFit/>
          </a:bodyPr>
          <a:lstStyle/>
          <a:p>
            <a:r>
              <a:rPr lang="nl-NL" dirty="0">
                <a:solidFill>
                  <a:srgbClr val="7030A0"/>
                </a:solidFill>
              </a:rPr>
              <a:t>Fietsrotondes en fietssnelwegen</a:t>
            </a:r>
          </a:p>
        </p:txBody>
      </p:sp>
      <p:sp>
        <p:nvSpPr>
          <p:cNvPr id="8" name="Rechthoek 7"/>
          <p:cNvSpPr/>
          <p:nvPr/>
        </p:nvSpPr>
        <p:spPr>
          <a:xfrm>
            <a:off x="3200400" y="3919062"/>
            <a:ext cx="2541786" cy="369332"/>
          </a:xfrm>
          <a:prstGeom prst="rect">
            <a:avLst/>
          </a:prstGeom>
        </p:spPr>
        <p:txBody>
          <a:bodyPr wrap="none">
            <a:spAutoFit/>
          </a:bodyPr>
          <a:lstStyle/>
          <a:p>
            <a:r>
              <a:rPr lang="nl-NL" dirty="0">
                <a:solidFill>
                  <a:schemeClr val="accent1">
                    <a:lumMod val="75000"/>
                  </a:schemeClr>
                </a:solidFill>
              </a:rPr>
              <a:t>Een schaalsprong maken </a:t>
            </a:r>
          </a:p>
        </p:txBody>
      </p:sp>
      <p:sp>
        <p:nvSpPr>
          <p:cNvPr id="10" name="Rechthoek 9"/>
          <p:cNvSpPr/>
          <p:nvPr/>
        </p:nvSpPr>
        <p:spPr>
          <a:xfrm>
            <a:off x="5410200" y="4406992"/>
            <a:ext cx="2575513" cy="369332"/>
          </a:xfrm>
          <a:prstGeom prst="rect">
            <a:avLst/>
          </a:prstGeom>
        </p:spPr>
        <p:txBody>
          <a:bodyPr wrap="none">
            <a:spAutoFit/>
          </a:bodyPr>
          <a:lstStyle/>
          <a:p>
            <a:r>
              <a:rPr lang="nl-NL" dirty="0">
                <a:solidFill>
                  <a:schemeClr val="accent1">
                    <a:lumMod val="60000"/>
                    <a:lumOff val="40000"/>
                  </a:schemeClr>
                </a:solidFill>
              </a:rPr>
              <a:t>Zero-emissie stadlogistiek</a:t>
            </a:r>
          </a:p>
        </p:txBody>
      </p:sp>
      <p:sp>
        <p:nvSpPr>
          <p:cNvPr id="11" name="Rechthoek 10"/>
          <p:cNvSpPr/>
          <p:nvPr/>
        </p:nvSpPr>
        <p:spPr>
          <a:xfrm>
            <a:off x="6073893" y="4901691"/>
            <a:ext cx="2770054" cy="369332"/>
          </a:xfrm>
          <a:prstGeom prst="rect">
            <a:avLst/>
          </a:prstGeom>
        </p:spPr>
        <p:txBody>
          <a:bodyPr wrap="none">
            <a:spAutoFit/>
          </a:bodyPr>
          <a:lstStyle/>
          <a:p>
            <a:r>
              <a:rPr lang="nl-NL" dirty="0">
                <a:solidFill>
                  <a:schemeClr val="accent6">
                    <a:lumMod val="75000"/>
                  </a:schemeClr>
                </a:solidFill>
              </a:rPr>
              <a:t>Dubbelgebruik van garages </a:t>
            </a:r>
          </a:p>
        </p:txBody>
      </p:sp>
    </p:spTree>
    <p:extLst>
      <p:ext uri="{BB962C8B-B14F-4D97-AF65-F5344CB8AC3E}">
        <p14:creationId xmlns:p14="http://schemas.microsoft.com/office/powerpoint/2010/main" val="415901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A99B5924-F273-DFBD-B37C-5E5D244CF8CF}"/>
              </a:ext>
            </a:extLst>
          </p:cNvPr>
          <p:cNvSpPr>
            <a:spLocks noGrp="1"/>
          </p:cNvSpPr>
          <p:nvPr>
            <p:ph type="title"/>
          </p:nvPr>
        </p:nvSpPr>
        <p:spPr>
          <a:xfrm>
            <a:off x="523668" y="837937"/>
            <a:ext cx="4907247" cy="1325563"/>
          </a:xfrm>
        </p:spPr>
        <p:txBody>
          <a:bodyPr>
            <a:normAutofit/>
          </a:bodyPr>
          <a:lstStyle/>
          <a:p>
            <a:r>
              <a:rPr lang="nl-NL" sz="3200" dirty="0"/>
              <a:t>De ruimte raakt op in de stad</a:t>
            </a:r>
          </a:p>
        </p:txBody>
      </p:sp>
      <p:sp>
        <p:nvSpPr>
          <p:cNvPr id="4" name="Tekstvak 3">
            <a:extLst>
              <a:ext uri="{FF2B5EF4-FFF2-40B4-BE49-F238E27FC236}">
                <a16:creationId xmlns="" xmlns:a16="http://schemas.microsoft.com/office/drawing/2014/main" id="{386AFD2C-D987-933E-EE98-646A33B36687}"/>
              </a:ext>
            </a:extLst>
          </p:cNvPr>
          <p:cNvSpPr txBox="1"/>
          <p:nvPr/>
        </p:nvSpPr>
        <p:spPr>
          <a:xfrm>
            <a:off x="5486400" y="4989731"/>
            <a:ext cx="3537527" cy="1200329"/>
          </a:xfrm>
          <a:prstGeom prst="rect">
            <a:avLst/>
          </a:prstGeom>
          <a:noFill/>
        </p:spPr>
        <p:txBody>
          <a:bodyPr wrap="square">
            <a:spAutoFit/>
          </a:bodyPr>
          <a:lstStyle/>
          <a:p>
            <a:r>
              <a:rPr lang="nl-NL" dirty="0"/>
              <a:t>Wonen, werken, produceren en recreëren strijden meer en meer om de schaarse ruimte.</a:t>
            </a:r>
          </a:p>
          <a:p>
            <a:endParaRPr lang="nl-NL" dirty="0"/>
          </a:p>
        </p:txBody>
      </p:sp>
      <p:sp>
        <p:nvSpPr>
          <p:cNvPr id="5" name="Tekstvak 4">
            <a:extLst>
              <a:ext uri="{FF2B5EF4-FFF2-40B4-BE49-F238E27FC236}">
                <a16:creationId xmlns="" xmlns:a16="http://schemas.microsoft.com/office/drawing/2014/main" id="{8BA9C35E-F577-15CD-B422-2A39431B834D}"/>
              </a:ext>
            </a:extLst>
          </p:cNvPr>
          <p:cNvSpPr txBox="1"/>
          <p:nvPr/>
        </p:nvSpPr>
        <p:spPr>
          <a:xfrm>
            <a:off x="620009" y="2264421"/>
            <a:ext cx="3980406" cy="646331"/>
          </a:xfrm>
          <a:prstGeom prst="rect">
            <a:avLst/>
          </a:prstGeom>
          <a:noFill/>
        </p:spPr>
        <p:txBody>
          <a:bodyPr wrap="square" rtlCol="0">
            <a:spAutoFit/>
          </a:bodyPr>
          <a:lstStyle/>
          <a:p>
            <a:r>
              <a:rPr lang="nl-NL" dirty="0"/>
              <a:t>Woningopgave: Bouw van duizenden woningen</a:t>
            </a:r>
          </a:p>
        </p:txBody>
      </p:sp>
      <p:sp>
        <p:nvSpPr>
          <p:cNvPr id="6" name="Tekstvak 5">
            <a:extLst>
              <a:ext uri="{FF2B5EF4-FFF2-40B4-BE49-F238E27FC236}">
                <a16:creationId xmlns="" xmlns:a16="http://schemas.microsoft.com/office/drawing/2014/main" id="{D232E837-B3E5-C954-43EA-63D93B653CC8}"/>
              </a:ext>
            </a:extLst>
          </p:cNvPr>
          <p:cNvSpPr txBox="1"/>
          <p:nvPr/>
        </p:nvSpPr>
        <p:spPr>
          <a:xfrm>
            <a:off x="605838" y="3236436"/>
            <a:ext cx="4842832" cy="923330"/>
          </a:xfrm>
          <a:prstGeom prst="rect">
            <a:avLst/>
          </a:prstGeom>
          <a:noFill/>
        </p:spPr>
        <p:txBody>
          <a:bodyPr wrap="square" rtlCol="0">
            <a:spAutoFit/>
          </a:bodyPr>
          <a:lstStyle/>
          <a:p>
            <a:r>
              <a:rPr lang="nl-NL" dirty="0"/>
              <a:t>Klimaatuitdaging: forse reductie CO2-uitstoot,</a:t>
            </a:r>
          </a:p>
          <a:p>
            <a:r>
              <a:rPr lang="nl-NL" dirty="0"/>
              <a:t>groenere binnensteden, uitbreiden elektrisch vervoer met laadinfrastructuur</a:t>
            </a:r>
          </a:p>
        </p:txBody>
      </p:sp>
      <p:sp>
        <p:nvSpPr>
          <p:cNvPr id="7" name="Tekstvak 6">
            <a:extLst>
              <a:ext uri="{FF2B5EF4-FFF2-40B4-BE49-F238E27FC236}">
                <a16:creationId xmlns="" xmlns:a16="http://schemas.microsoft.com/office/drawing/2014/main" id="{77F2EDBB-206B-E1B5-F944-BD224273F94A}"/>
              </a:ext>
            </a:extLst>
          </p:cNvPr>
          <p:cNvSpPr txBox="1"/>
          <p:nvPr/>
        </p:nvSpPr>
        <p:spPr>
          <a:xfrm>
            <a:off x="620009" y="4481751"/>
            <a:ext cx="4250994" cy="1200329"/>
          </a:xfrm>
          <a:prstGeom prst="rect">
            <a:avLst/>
          </a:prstGeom>
          <a:noFill/>
        </p:spPr>
        <p:txBody>
          <a:bodyPr wrap="square" rtlCol="0">
            <a:spAutoFit/>
          </a:bodyPr>
          <a:lstStyle/>
          <a:p>
            <a:r>
              <a:rPr lang="nl-NL" dirty="0"/>
              <a:t>Energietransitie: Van gas naar elektriciteit. Versterken stroomnet met honderden extra transformatiekasten, nieuwe ondergrondse infra, etc.</a:t>
            </a:r>
          </a:p>
        </p:txBody>
      </p:sp>
      <p:pic>
        <p:nvPicPr>
          <p:cNvPr id="19" name="Afbeelding 18">
            <a:extLst>
              <a:ext uri="{FF2B5EF4-FFF2-40B4-BE49-F238E27FC236}">
                <a16:creationId xmlns="" xmlns:a16="http://schemas.microsoft.com/office/drawing/2014/main" id="{AD6705B0-4F68-0380-4CBB-77879757CE67}"/>
              </a:ext>
            </a:extLst>
          </p:cNvPr>
          <p:cNvPicPr>
            <a:picLocks noChangeAspect="1"/>
          </p:cNvPicPr>
          <p:nvPr/>
        </p:nvPicPr>
        <p:blipFill>
          <a:blip r:embed="rId3"/>
          <a:stretch>
            <a:fillRect/>
          </a:stretch>
        </p:blipFill>
        <p:spPr>
          <a:xfrm>
            <a:off x="5486400" y="1223004"/>
            <a:ext cx="3537527" cy="3600536"/>
          </a:xfrm>
          <a:prstGeom prst="rect">
            <a:avLst/>
          </a:prstGeom>
        </p:spPr>
      </p:pic>
    </p:spTree>
    <p:extLst>
      <p:ext uri="{BB962C8B-B14F-4D97-AF65-F5344CB8AC3E}">
        <p14:creationId xmlns:p14="http://schemas.microsoft.com/office/powerpoint/2010/main" val="3398951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6.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99B5924-F273-DFBD-B37C-5E5D244CF8CF}"/>
              </a:ext>
            </a:extLst>
          </p:cNvPr>
          <p:cNvSpPr>
            <a:spLocks noGrp="1"/>
          </p:cNvSpPr>
          <p:nvPr>
            <p:ph type="title"/>
          </p:nvPr>
        </p:nvSpPr>
        <p:spPr>
          <a:xfrm>
            <a:off x="533400" y="685801"/>
            <a:ext cx="7886700" cy="990600"/>
          </a:xfrm>
        </p:spPr>
        <p:txBody>
          <a:bodyPr>
            <a:normAutofit/>
          </a:bodyPr>
          <a:lstStyle/>
          <a:p>
            <a:r>
              <a:rPr dirty="0" lang="nl-NL" sz="3200"/>
              <a:t>Maar er is ook nog zoveel ruimte</a:t>
            </a:r>
          </a:p>
        </p:txBody>
      </p:sp>
      <p:pic>
        <p:nvPicPr>
          <p:cNvPr descr="Afbeelding met buiten, lucht, weg, straat&#10;&#10;Automatisch gegenereerde beschrijving" id="3" name="Afbeelding 2">
            <a:extLst>
              <a:ext uri="{FF2B5EF4-FFF2-40B4-BE49-F238E27FC236}">
                <a16:creationId xmlns:a16="http://schemas.microsoft.com/office/drawing/2014/main" xmlns="" id="{9D3E3182-245B-7085-ADF1-1B6121B9A23A}"/>
              </a:ext>
            </a:extLst>
          </p:cNvPr>
          <p:cNvPicPr>
            <a:picLocks noChangeAspect="1"/>
          </p:cNvPicPr>
          <p:nvPr/>
        </p:nvPicPr>
        <p:blipFill>
          <a:blip cstate="print" r:embed="rId3">
            <a:extLst>
              <a:ext uri="{28A0092B-C50C-407E-A947-70E740481C1C}">
                <a14:useLocalDpi xmlns:a14="http://schemas.microsoft.com/office/drawing/2010/main" val="0"/>
              </a:ext>
            </a:extLst>
          </a:blip>
          <a:stretch>
            <a:fillRect/>
          </a:stretch>
        </p:blipFill>
        <p:spPr>
          <a:xfrm>
            <a:off x="400437" y="2080906"/>
            <a:ext cx="4338177" cy="3253633"/>
          </a:xfrm>
          <a:prstGeom prst="rect">
            <a:avLst/>
          </a:prstGeom>
        </p:spPr>
      </p:pic>
      <p:pic>
        <p:nvPicPr>
          <p:cNvPr id="9" name="Afbeelding 8">
            <a:extLst>
              <a:ext uri="{FF2B5EF4-FFF2-40B4-BE49-F238E27FC236}">
                <a16:creationId xmlns:a16="http://schemas.microsoft.com/office/drawing/2014/main" xmlns="" id="{52F2A129-FC37-43F7-2B56-B1F7FE972036}"/>
              </a:ext>
            </a:extLst>
          </p:cNvPr>
          <p:cNvPicPr>
            <a:picLocks noChangeAspect="1"/>
          </p:cNvPicPr>
          <p:nvPr/>
        </p:nvPicPr>
        <p:blipFill rotWithShape="1">
          <a:blip r:embed="rId4"/>
          <a:srcRect r="15"/>
          <a:stretch/>
        </p:blipFill>
        <p:spPr>
          <a:xfrm>
            <a:off x="4738613" y="2080906"/>
            <a:ext cx="3834665" cy="3253633"/>
          </a:xfrm>
          <a:prstGeom prst="rect">
            <a:avLst/>
          </a:prstGeom>
        </p:spPr>
      </p:pic>
      <p:sp>
        <p:nvSpPr>
          <p:cNvPr id="4" name="Tekstvak 3">
            <a:extLst>
              <a:ext uri="{FF2B5EF4-FFF2-40B4-BE49-F238E27FC236}">
                <a16:creationId xmlns:a16="http://schemas.microsoft.com/office/drawing/2014/main" xmlns="" id="{3AEAAC64-8646-42BF-1E12-E50597396BDF}"/>
              </a:ext>
            </a:extLst>
          </p:cNvPr>
          <p:cNvSpPr txBox="1"/>
          <p:nvPr/>
        </p:nvSpPr>
        <p:spPr>
          <a:xfrm>
            <a:off x="533400" y="5448016"/>
            <a:ext cx="4679935" cy="369332"/>
          </a:xfrm>
          <a:prstGeom prst="rect">
            <a:avLst/>
          </a:prstGeom>
          <a:noFill/>
        </p:spPr>
        <p:txBody>
          <a:bodyPr rtlCol="0" wrap="none">
            <a:spAutoFit/>
          </a:bodyPr>
          <a:lstStyle/>
          <a:p>
            <a:r>
              <a:rPr dirty="0" lang="nl-NL"/>
              <a:t>13,5 % van de ruimte in de stad is voor verkeer*</a:t>
            </a:r>
          </a:p>
        </p:txBody>
      </p:sp>
    </p:spTree>
    <p:extLst>
      <p:ext uri="{BB962C8B-B14F-4D97-AF65-F5344CB8AC3E}">
        <p14:creationId xmlns:p14="http://schemas.microsoft.com/office/powerpoint/2010/main" val="650319278"/>
      </p:ext>
    </p:extLst>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1532DD0-8210-9C02-F1A2-8F2E3F183C36}"/>
              </a:ext>
            </a:extLst>
          </p:cNvPr>
          <p:cNvSpPr>
            <a:spLocks noGrp="1"/>
          </p:cNvSpPr>
          <p:nvPr>
            <p:ph type="title"/>
          </p:nvPr>
        </p:nvSpPr>
        <p:spPr>
          <a:xfrm>
            <a:off x="613623" y="910097"/>
            <a:ext cx="7948636" cy="836746"/>
          </a:xfrm>
        </p:spPr>
        <p:txBody>
          <a:bodyPr>
            <a:normAutofit/>
          </a:bodyPr>
          <a:lstStyle/>
          <a:p>
            <a:r>
              <a:rPr dirty="0" lang="nl-NL" sz="3200"/>
              <a:t>Wat als het Kanaaloeverproject loopt?</a:t>
            </a:r>
          </a:p>
        </p:txBody>
      </p:sp>
      <p:sp>
        <p:nvSpPr>
          <p:cNvPr id="3" name="Tijdelijke aanduiding voor inhoud 2">
            <a:extLst>
              <a:ext uri="{FF2B5EF4-FFF2-40B4-BE49-F238E27FC236}">
                <a16:creationId xmlns:a16="http://schemas.microsoft.com/office/drawing/2014/main" xmlns="" id="{F98D9AD5-8A75-1495-B4AC-5D7F2D01B88C}"/>
              </a:ext>
            </a:extLst>
          </p:cNvPr>
          <p:cNvSpPr>
            <a:spLocks noGrp="1"/>
          </p:cNvSpPr>
          <p:nvPr>
            <p:ph idx="1"/>
          </p:nvPr>
        </p:nvSpPr>
        <p:spPr>
          <a:xfrm>
            <a:off x="675559" y="2473854"/>
            <a:ext cx="7886700" cy="3200400"/>
          </a:xfrm>
        </p:spPr>
        <p:txBody>
          <a:bodyPr/>
          <a:lstStyle/>
          <a:p>
            <a:pPr indent="0" marL="0">
              <a:buNone/>
            </a:pPr>
            <a:r>
              <a:rPr dirty="0" lang="nl-NL" sz="2800">
                <a:latin charset="0" pitchFamily="34" typeface="Calibri"/>
              </a:rPr>
              <a:t>15.000 extra woningen &lt;&gt; ± 55.000 extra autoritten</a:t>
            </a:r>
          </a:p>
          <a:p>
            <a:pPr indent="0" marL="0">
              <a:buNone/>
            </a:pPr>
            <a:endParaRPr dirty="0" lang="nl-NL"/>
          </a:p>
        </p:txBody>
      </p:sp>
      <p:pic>
        <p:nvPicPr>
          <p:cNvPr id="4" name="Afbeelding 3">
            <a:extLst>
              <a:ext uri="{FF2B5EF4-FFF2-40B4-BE49-F238E27FC236}">
                <a16:creationId xmlns:a16="http://schemas.microsoft.com/office/drawing/2014/main" xmlns="" id="{37AA4C9B-C8B4-E0B2-2F04-DE57D9A125E5}"/>
              </a:ext>
            </a:extLst>
          </p:cNvPr>
          <p:cNvPicPr>
            <a:picLocks noChangeAspect="1"/>
          </p:cNvPicPr>
          <p:nvPr/>
        </p:nvPicPr>
        <p:blipFill>
          <a:blip r:embed="rId3"/>
          <a:stretch>
            <a:fillRect/>
          </a:stretch>
        </p:blipFill>
        <p:spPr>
          <a:xfrm>
            <a:off x="5638800" y="3257464"/>
            <a:ext cx="3537527" cy="3600536"/>
          </a:xfrm>
          <a:prstGeom prst="rect">
            <a:avLst/>
          </a:prstGeom>
        </p:spPr>
      </p:pic>
      <p:sp>
        <p:nvSpPr>
          <p:cNvPr id="5" name="Pijl: rechts 4">
            <a:extLst>
              <a:ext uri="{FF2B5EF4-FFF2-40B4-BE49-F238E27FC236}">
                <a16:creationId xmlns:a16="http://schemas.microsoft.com/office/drawing/2014/main" xmlns="" id="{608060BC-0F33-C10E-5253-ACABC30A28E9}"/>
              </a:ext>
            </a:extLst>
          </p:cNvPr>
          <p:cNvSpPr/>
          <p:nvPr/>
        </p:nvSpPr>
        <p:spPr>
          <a:xfrm rot="1100446">
            <a:off x="6834003" y="3695879"/>
            <a:ext cx="304800" cy="3810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rtlCol="0"/>
          <a:lstStyle/>
          <a:p>
            <a:pPr algn="ctr"/>
            <a:endParaRPr dirty="0" lang="nl-NL"/>
          </a:p>
        </p:txBody>
      </p:sp>
      <p:sp>
        <p:nvSpPr>
          <p:cNvPr id="6" name="Pijl: rechts 5">
            <a:extLst>
              <a:ext uri="{FF2B5EF4-FFF2-40B4-BE49-F238E27FC236}">
                <a16:creationId xmlns:a16="http://schemas.microsoft.com/office/drawing/2014/main" xmlns="" id="{75CC8BA5-6F6F-E2E6-D087-174FBDA8156F}"/>
              </a:ext>
            </a:extLst>
          </p:cNvPr>
          <p:cNvSpPr/>
          <p:nvPr/>
        </p:nvSpPr>
        <p:spPr>
          <a:xfrm rot="2032836">
            <a:off x="8419691" y="6115519"/>
            <a:ext cx="304800" cy="3810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rtlCol="0"/>
          <a:lstStyle/>
          <a:p>
            <a:pPr algn="ctr"/>
            <a:endParaRPr dirty="0" lang="nl-NL"/>
          </a:p>
        </p:txBody>
      </p:sp>
      <p:sp>
        <p:nvSpPr>
          <p:cNvPr id="7" name="Pijl: rechts 6">
            <a:extLst>
              <a:ext uri="{FF2B5EF4-FFF2-40B4-BE49-F238E27FC236}">
                <a16:creationId xmlns:a16="http://schemas.microsoft.com/office/drawing/2014/main" xmlns="" id="{BE78F232-31CC-59E2-F183-A131187258C9}"/>
              </a:ext>
            </a:extLst>
          </p:cNvPr>
          <p:cNvSpPr/>
          <p:nvPr/>
        </p:nvSpPr>
        <p:spPr>
          <a:xfrm rot="3698810">
            <a:off x="6629400" y="4492674"/>
            <a:ext cx="304800" cy="3810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rtlCol="0"/>
          <a:lstStyle/>
          <a:p>
            <a:pPr algn="ctr"/>
            <a:endParaRPr dirty="0" lang="nl-NL"/>
          </a:p>
        </p:txBody>
      </p:sp>
      <p:sp>
        <p:nvSpPr>
          <p:cNvPr id="9" name="Pijl: rechts 8">
            <a:extLst>
              <a:ext uri="{FF2B5EF4-FFF2-40B4-BE49-F238E27FC236}">
                <a16:creationId xmlns:a16="http://schemas.microsoft.com/office/drawing/2014/main" xmlns="" id="{4D009E77-F2B8-3607-13C5-1AEBD2E9BB14}"/>
              </a:ext>
            </a:extLst>
          </p:cNvPr>
          <p:cNvSpPr/>
          <p:nvPr/>
        </p:nvSpPr>
        <p:spPr>
          <a:xfrm rot="9685385">
            <a:off x="5852752" y="3883554"/>
            <a:ext cx="304800" cy="3810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rtlCol="0"/>
          <a:lstStyle/>
          <a:p>
            <a:pPr algn="ctr"/>
            <a:endParaRPr dirty="0" lang="nl-NL"/>
          </a:p>
        </p:txBody>
      </p:sp>
      <p:sp>
        <p:nvSpPr>
          <p:cNvPr id="10" name="Pijl: rechts 9">
            <a:extLst>
              <a:ext uri="{FF2B5EF4-FFF2-40B4-BE49-F238E27FC236}">
                <a16:creationId xmlns:a16="http://schemas.microsoft.com/office/drawing/2014/main" xmlns="" id="{1D9FF694-9A87-11F8-99B4-205953F6C1D5}"/>
              </a:ext>
            </a:extLst>
          </p:cNvPr>
          <p:cNvSpPr/>
          <p:nvPr/>
        </p:nvSpPr>
        <p:spPr>
          <a:xfrm rot="14080206">
            <a:off x="7596002" y="5338417"/>
            <a:ext cx="304800" cy="3810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rtlCol="0"/>
          <a:lstStyle/>
          <a:p>
            <a:pPr algn="ctr"/>
            <a:endParaRPr dirty="0" lang="nl-NL"/>
          </a:p>
        </p:txBody>
      </p:sp>
      <p:sp>
        <p:nvSpPr>
          <p:cNvPr id="11" name="Pijl: rechts 10">
            <a:extLst>
              <a:ext uri="{FF2B5EF4-FFF2-40B4-BE49-F238E27FC236}">
                <a16:creationId xmlns:a16="http://schemas.microsoft.com/office/drawing/2014/main" xmlns="" id="{2C814295-2C77-ADE3-D0F0-5E861B418FD3}"/>
              </a:ext>
            </a:extLst>
          </p:cNvPr>
          <p:cNvSpPr/>
          <p:nvPr/>
        </p:nvSpPr>
        <p:spPr>
          <a:xfrm rot="18440419">
            <a:off x="8430866" y="5397464"/>
            <a:ext cx="304800" cy="3810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rtlCol="0"/>
          <a:lstStyle/>
          <a:p>
            <a:pPr algn="ctr"/>
            <a:endParaRPr dirty="0" lang="nl-NL"/>
          </a:p>
        </p:txBody>
      </p:sp>
      <p:sp>
        <p:nvSpPr>
          <p:cNvPr id="12" name="Pijl: rechts 11">
            <a:extLst>
              <a:ext uri="{FF2B5EF4-FFF2-40B4-BE49-F238E27FC236}">
                <a16:creationId xmlns:a16="http://schemas.microsoft.com/office/drawing/2014/main" xmlns="" id="{AF16A3BB-CAD5-D409-1D0D-A852874B8AC8}"/>
              </a:ext>
            </a:extLst>
          </p:cNvPr>
          <p:cNvSpPr/>
          <p:nvPr/>
        </p:nvSpPr>
        <p:spPr>
          <a:xfrm rot="11648775">
            <a:off x="7449499" y="6349368"/>
            <a:ext cx="304800" cy="3810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anchor="ctr" rtlCol="0"/>
          <a:lstStyle/>
          <a:p>
            <a:pPr algn="ctr"/>
            <a:endParaRPr dirty="0" lang="nl-NL"/>
          </a:p>
        </p:txBody>
      </p:sp>
      <p:grpSp>
        <p:nvGrpSpPr>
          <p:cNvPr id="17" name="Groep 16">
            <a:extLst>
              <a:ext uri="{FF2B5EF4-FFF2-40B4-BE49-F238E27FC236}">
                <a16:creationId xmlns:a16="http://schemas.microsoft.com/office/drawing/2014/main" xmlns="" id="{8687A1B9-EBEE-BFCC-965D-E2DBCADFE482}"/>
              </a:ext>
            </a:extLst>
          </p:cNvPr>
          <p:cNvGrpSpPr/>
          <p:nvPr/>
        </p:nvGrpSpPr>
        <p:grpSpPr>
          <a:xfrm>
            <a:off x="160608" y="3650661"/>
            <a:ext cx="5562598" cy="1161705"/>
            <a:chOff x="-349843" y="4872375"/>
            <a:chExt cx="4048774" cy="747916"/>
          </a:xfrm>
        </p:grpSpPr>
        <p:pic>
          <p:nvPicPr>
            <p:cNvPr id="14" name="Afbeelding 13">
              <a:extLst>
                <a:ext uri="{FF2B5EF4-FFF2-40B4-BE49-F238E27FC236}">
                  <a16:creationId xmlns:a16="http://schemas.microsoft.com/office/drawing/2014/main" xmlns="" id="{4418DEA9-920D-C537-6760-E4803015D3B7}"/>
                </a:ext>
              </a:extLst>
            </p:cNvPr>
            <p:cNvPicPr>
              <a:picLocks noChangeAspect="1"/>
            </p:cNvPicPr>
            <p:nvPr/>
          </p:nvPicPr>
          <p:blipFill rotWithShape="1">
            <a:blip r:embed="rId4"/>
            <a:srcRect l="50684"/>
            <a:stretch/>
          </p:blipFill>
          <p:spPr>
            <a:xfrm>
              <a:off x="800100" y="4872375"/>
              <a:ext cx="2898831" cy="747916"/>
            </a:xfrm>
            <a:prstGeom prst="rect">
              <a:avLst/>
            </a:prstGeom>
          </p:spPr>
        </p:pic>
        <p:pic>
          <p:nvPicPr>
            <p:cNvPr id="16" name="Afbeelding 15">
              <a:extLst>
                <a:ext uri="{FF2B5EF4-FFF2-40B4-BE49-F238E27FC236}">
                  <a16:creationId xmlns:a16="http://schemas.microsoft.com/office/drawing/2014/main" xmlns="" id="{470CB38F-C2A1-FFCE-5F05-FE75E38A42B4}"/>
                </a:ext>
              </a:extLst>
            </p:cNvPr>
            <p:cNvPicPr>
              <a:picLocks noChangeAspect="1"/>
            </p:cNvPicPr>
            <p:nvPr/>
          </p:nvPicPr>
          <p:blipFill rotWithShape="1">
            <a:blip r:embed="rId4"/>
            <a:srcRect l="37" r="80399"/>
            <a:stretch/>
          </p:blipFill>
          <p:spPr>
            <a:xfrm>
              <a:off x="-349843" y="4872375"/>
              <a:ext cx="1149944" cy="747916"/>
            </a:xfrm>
            <a:prstGeom prst="rect">
              <a:avLst/>
            </a:prstGeom>
          </p:spPr>
        </p:pic>
      </p:grpSp>
      <p:sp>
        <p:nvSpPr>
          <p:cNvPr id="18" name="Ovaal 17">
            <a:extLst>
              <a:ext uri="{FF2B5EF4-FFF2-40B4-BE49-F238E27FC236}">
                <a16:creationId xmlns:a16="http://schemas.microsoft.com/office/drawing/2014/main" xmlns="" id="{41C70B32-2D9C-C1EC-024C-F3221946AD53}"/>
              </a:ext>
            </a:extLst>
          </p:cNvPr>
          <p:cNvSpPr/>
          <p:nvPr/>
        </p:nvSpPr>
        <p:spPr>
          <a:xfrm>
            <a:off x="3361006" y="3253139"/>
            <a:ext cx="1040123" cy="1905000"/>
          </a:xfrm>
          <a:prstGeom prst="ellipse">
            <a:avLst/>
          </a:prstGeom>
          <a:noFill/>
          <a:ln w="5715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lang="nl-NL"/>
          </a:p>
        </p:txBody>
      </p:sp>
    </p:spTree>
    <p:extLst>
      <p:ext uri="{BB962C8B-B14F-4D97-AF65-F5344CB8AC3E}">
        <p14:creationId xmlns:p14="http://schemas.microsoft.com/office/powerpoint/2010/main" val="149388108"/>
      </p:ext>
    </p:extLst>
  </p:cSld>
  <p:clrMapOvr>
    <a:masterClrMapping/>
  </p:clrMapOvr>
  <p:transition spd="slow">
    <p:push dir="u"/>
  </p:transition>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1" presetSubtype="0">
                                  <p:stCondLst>
                                    <p:cond delay="0"/>
                                  </p:stCondLst>
                                  <p:childTnLst>
                                    <p:set>
                                      <p:cBhvr>
                                        <p:cTn dur="1" fill="hold" id="6">
                                          <p:stCondLst>
                                            <p:cond delay="0"/>
                                          </p:stCondLst>
                                        </p:cTn>
                                        <p:tgtEl>
                                          <p:spTgt spid="7"/>
                                        </p:tgtEl>
                                        <p:attrNameLst>
                                          <p:attrName>style.visibility</p:attrName>
                                        </p:attrNameLst>
                                      </p:cBhvr>
                                      <p:to>
                                        <p:strVal val="visible"/>
                                      </p:to>
                                    </p:set>
                                  </p:childTnLst>
                                </p:cTn>
                              </p:par>
                              <p:par>
                                <p:cTn fill="hold" grpId="0" id="7" nodeType="withEffect" presetClass="entr" presetID="1" presetSubtype="0">
                                  <p:stCondLst>
                                    <p:cond delay="0"/>
                                  </p:stCondLst>
                                  <p:childTnLst>
                                    <p:set>
                                      <p:cBhvr>
                                        <p:cTn dur="1" fill="hold" id="8">
                                          <p:stCondLst>
                                            <p:cond delay="0"/>
                                          </p:stCondLst>
                                        </p:cTn>
                                        <p:tgtEl>
                                          <p:spTgt spid="5"/>
                                        </p:tgtEl>
                                        <p:attrNameLst>
                                          <p:attrName>style.visibility</p:attrName>
                                        </p:attrNameLst>
                                      </p:cBhvr>
                                      <p:to>
                                        <p:strVal val="visible"/>
                                      </p:to>
                                    </p:set>
                                  </p:childTnLst>
                                </p:cTn>
                              </p:par>
                              <p:par>
                                <p:cTn fill="hold" grpId="0" id="9" nodeType="withEffect" presetClass="entr" presetID="1" presetSubtype="0">
                                  <p:stCondLst>
                                    <p:cond delay="0"/>
                                  </p:stCondLst>
                                  <p:childTnLst>
                                    <p:set>
                                      <p:cBhvr>
                                        <p:cTn dur="1" fill="hold" id="10">
                                          <p:stCondLst>
                                            <p:cond delay="0"/>
                                          </p:stCondLst>
                                        </p:cTn>
                                        <p:tgtEl>
                                          <p:spTgt spid="9"/>
                                        </p:tgtEl>
                                        <p:attrNameLst>
                                          <p:attrName>style.visibility</p:attrName>
                                        </p:attrNameLst>
                                      </p:cBhvr>
                                      <p:to>
                                        <p:strVal val="visible"/>
                                      </p:to>
                                    </p:set>
                                  </p:childTnLst>
                                </p:cTn>
                              </p:par>
                              <p:par>
                                <p:cTn fill="hold" grpId="0" id="11" nodeType="withEffect" presetClass="entr" presetID="1" presetSubtype="0">
                                  <p:stCondLst>
                                    <p:cond delay="0"/>
                                  </p:stCondLst>
                                  <p:childTnLst>
                                    <p:set>
                                      <p:cBhvr>
                                        <p:cTn dur="1" fill="hold" id="12">
                                          <p:stCondLst>
                                            <p:cond delay="0"/>
                                          </p:stCondLst>
                                        </p:cTn>
                                        <p:tgtEl>
                                          <p:spTgt spid="10"/>
                                        </p:tgtEl>
                                        <p:attrNameLst>
                                          <p:attrName>style.visibility</p:attrName>
                                        </p:attrNameLst>
                                      </p:cBhvr>
                                      <p:to>
                                        <p:strVal val="visible"/>
                                      </p:to>
                                    </p:set>
                                  </p:childTnLst>
                                </p:cTn>
                              </p:par>
                              <p:par>
                                <p:cTn fill="hold" grpId="0" id="13" nodeType="withEffect" presetClass="entr" presetID="1" presetSubtype="0">
                                  <p:stCondLst>
                                    <p:cond delay="0"/>
                                  </p:stCondLst>
                                  <p:childTnLst>
                                    <p:set>
                                      <p:cBhvr>
                                        <p:cTn dur="1" fill="hold" id="14">
                                          <p:stCondLst>
                                            <p:cond delay="0"/>
                                          </p:stCondLst>
                                        </p:cTn>
                                        <p:tgtEl>
                                          <p:spTgt spid="11"/>
                                        </p:tgtEl>
                                        <p:attrNameLst>
                                          <p:attrName>style.visibility</p:attrName>
                                        </p:attrNameLst>
                                      </p:cBhvr>
                                      <p:to>
                                        <p:strVal val="visible"/>
                                      </p:to>
                                    </p:set>
                                  </p:childTnLst>
                                </p:cTn>
                              </p:par>
                              <p:par>
                                <p:cTn fill="hold" grpId="0" id="15" nodeType="withEffect" presetClass="entr" presetID="1" presetSubtype="0">
                                  <p:stCondLst>
                                    <p:cond delay="0"/>
                                  </p:stCondLst>
                                  <p:childTnLst>
                                    <p:set>
                                      <p:cBhvr>
                                        <p:cTn dur="1" fill="hold" id="16">
                                          <p:stCondLst>
                                            <p:cond delay="0"/>
                                          </p:stCondLst>
                                        </p:cTn>
                                        <p:tgtEl>
                                          <p:spTgt spid="6"/>
                                        </p:tgtEl>
                                        <p:attrNameLst>
                                          <p:attrName>style.visibility</p:attrName>
                                        </p:attrNameLst>
                                      </p:cBhvr>
                                      <p:to>
                                        <p:strVal val="visible"/>
                                      </p:to>
                                    </p:set>
                                  </p:childTnLst>
                                </p:cTn>
                              </p:par>
                              <p:par>
                                <p:cTn fill="hold" grpId="0" id="17" nodeType="withEffect" presetClass="entr" presetID="1" presetSubtype="0">
                                  <p:stCondLst>
                                    <p:cond delay="0"/>
                                  </p:stCondLst>
                                  <p:childTnLst>
                                    <p:set>
                                      <p:cBhvr>
                                        <p:cTn dur="1" fill="hold" id="18">
                                          <p:stCondLst>
                                            <p:cond delay="0"/>
                                          </p:stCondLst>
                                        </p:cTn>
                                        <p:tgtEl>
                                          <p:spTgt spid="12"/>
                                        </p:tgtEl>
                                        <p:attrNameLst>
                                          <p:attrName>style.visibility</p:attrName>
                                        </p:attrNameLst>
                                      </p:cBhvr>
                                      <p:to>
                                        <p:strVal val="visible"/>
                                      </p:to>
                                    </p:set>
                                  </p:childTnLst>
                                </p:cTn>
                              </p:par>
                            </p:childTnLst>
                          </p:cTn>
                        </p:par>
                      </p:childTnLst>
                    </p:cTn>
                  </p:par>
                  <p:par>
                    <p:cTn fill="hold" id="19">
                      <p:stCondLst>
                        <p:cond delay="indefinite"/>
                      </p:stCondLst>
                      <p:childTnLst>
                        <p:par>
                          <p:cTn fill="hold" id="20">
                            <p:stCondLst>
                              <p:cond delay="0"/>
                            </p:stCondLst>
                            <p:childTnLst>
                              <p:par>
                                <p:cTn fill="hold" id="21" nodeType="clickEffect" presetClass="entr" presetID="1" presetSubtype="0">
                                  <p:stCondLst>
                                    <p:cond delay="0"/>
                                  </p:stCondLst>
                                  <p:childTnLst>
                                    <p:set>
                                      <p:cBhvr>
                                        <p:cTn dur="1" fill="hold" id="22">
                                          <p:stCondLst>
                                            <p:cond delay="0"/>
                                          </p:stCondLst>
                                        </p:cTn>
                                        <p:tgtEl>
                                          <p:spTgt spid="17"/>
                                        </p:tgtEl>
                                        <p:attrNameLst>
                                          <p:attrName>style.visibility</p:attrName>
                                        </p:attrNameLst>
                                      </p:cBhvr>
                                      <p:to>
                                        <p:strVal val="visible"/>
                                      </p:to>
                                    </p:set>
                                  </p:childTnLst>
                                </p:cTn>
                              </p:par>
                            </p:childTnLst>
                          </p:cTn>
                        </p:par>
                      </p:childTnLst>
                    </p:cTn>
                  </p:par>
                  <p:par>
                    <p:cTn fill="hold" id="23">
                      <p:stCondLst>
                        <p:cond delay="indefinite"/>
                      </p:stCondLst>
                      <p:childTnLst>
                        <p:par>
                          <p:cTn fill="hold" id="24">
                            <p:stCondLst>
                              <p:cond delay="0"/>
                            </p:stCondLst>
                            <p:childTnLst>
                              <p:par>
                                <p:cTn fill="hold" grpId="0" id="25" nodeType="clickEffect" presetClass="entr" presetID="1" presetSubtype="0">
                                  <p:stCondLst>
                                    <p:cond delay="0"/>
                                  </p:stCondLst>
                                  <p:childTnLst>
                                    <p:set>
                                      <p:cBhvr>
                                        <p:cTn dur="1" fill="hold" id="26">
                                          <p:stCondLst>
                                            <p:cond delay="0"/>
                                          </p:stCondLst>
                                        </p:cTn>
                                        <p:tgtEl>
                                          <p:spTgt spid="18"/>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nimBg="1" grpId="0" spid="5"/>
      <p:bldP animBg="1" grpId="0" spid="6"/>
      <p:bldP animBg="1" grpId="0" spid="7"/>
      <p:bldP animBg="1" grpId="0" spid="9"/>
      <p:bldP animBg="1" grpId="0" spid="10"/>
      <p:bldP animBg="1" grpId="0" spid="11"/>
      <p:bldP animBg="1" grpId="0" spid="12"/>
      <p:bldP animBg="1" grpId="0" spid="18"/>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A905BD39-F73E-CCE5-1DA1-5C1CE27056DD}"/>
              </a:ext>
            </a:extLst>
          </p:cNvPr>
          <p:cNvSpPr>
            <a:spLocks noGrp="1"/>
          </p:cNvSpPr>
          <p:nvPr>
            <p:ph type="title"/>
          </p:nvPr>
        </p:nvSpPr>
        <p:spPr>
          <a:xfrm>
            <a:off x="661790" y="1082891"/>
            <a:ext cx="6456760" cy="723900"/>
          </a:xfrm>
        </p:spPr>
        <p:txBody>
          <a:bodyPr>
            <a:noAutofit/>
          </a:bodyPr>
          <a:lstStyle/>
          <a:p>
            <a:r>
              <a:rPr lang="nl-NL" dirty="0"/>
              <a:t>Zonder ingrijpen loopt Alkmaar vast</a:t>
            </a:r>
            <a:br>
              <a:rPr lang="nl-NL" dirty="0"/>
            </a:br>
            <a:endParaRPr lang="nl-NL" dirty="0"/>
          </a:p>
        </p:txBody>
      </p:sp>
      <p:sp>
        <p:nvSpPr>
          <p:cNvPr id="4" name="Tijdelijke aanduiding voor tekst 3">
            <a:extLst>
              <a:ext uri="{FF2B5EF4-FFF2-40B4-BE49-F238E27FC236}">
                <a16:creationId xmlns="" xmlns:a16="http://schemas.microsoft.com/office/drawing/2014/main" id="{5D71BB2D-3B6A-BCCD-18D6-B02CEC4BEA8A}"/>
              </a:ext>
            </a:extLst>
          </p:cNvPr>
          <p:cNvSpPr>
            <a:spLocks noGrp="1"/>
          </p:cNvSpPr>
          <p:nvPr>
            <p:ph type="body" sz="half" idx="2"/>
          </p:nvPr>
        </p:nvSpPr>
        <p:spPr/>
        <p:txBody>
          <a:bodyPr>
            <a:normAutofit/>
          </a:bodyPr>
          <a:lstStyle/>
          <a:p>
            <a:pPr marL="285750" indent="-285750">
              <a:buFontTx/>
              <a:buChar char="-"/>
            </a:pPr>
            <a:r>
              <a:rPr lang="nl-NL" dirty="0"/>
              <a:t>Verslechterde doorstroming van het autoverkeer</a:t>
            </a:r>
          </a:p>
          <a:p>
            <a:pPr marL="285750" indent="-285750">
              <a:buFontTx/>
              <a:buChar char="-"/>
            </a:pPr>
            <a:r>
              <a:rPr lang="nl-NL" dirty="0"/>
              <a:t>Fiets en auto vaker in conflict </a:t>
            </a:r>
          </a:p>
          <a:p>
            <a:pPr marL="285750" indent="-285750">
              <a:buFontTx/>
              <a:buChar char="-"/>
            </a:pPr>
            <a:r>
              <a:rPr lang="nl-NL" dirty="0"/>
              <a:t>Verkeersveiligheid onder druk</a:t>
            </a:r>
          </a:p>
          <a:p>
            <a:pPr marL="285750" indent="-285750">
              <a:buFontTx/>
              <a:buChar char="-"/>
            </a:pPr>
            <a:r>
              <a:rPr lang="nl-NL" dirty="0"/>
              <a:t>Afname stiptheid en betrouwbaarheid OV</a:t>
            </a:r>
          </a:p>
          <a:p>
            <a:pPr marL="285750" indent="-285750">
              <a:buFontTx/>
              <a:buChar char="-"/>
            </a:pPr>
            <a:r>
              <a:rPr lang="nl-NL" dirty="0"/>
              <a:t>Duidelijke verslechtering leefbaarheid</a:t>
            </a:r>
          </a:p>
        </p:txBody>
      </p:sp>
      <p:pic>
        <p:nvPicPr>
          <p:cNvPr id="13" name="Afbeelding 12">
            <a:extLst>
              <a:ext uri="{FF2B5EF4-FFF2-40B4-BE49-F238E27FC236}">
                <a16:creationId xmlns="" xmlns:a16="http://schemas.microsoft.com/office/drawing/2014/main" id="{BCF7D12F-8326-945D-BE66-216F868B4AAF}"/>
              </a:ext>
            </a:extLst>
          </p:cNvPr>
          <p:cNvPicPr>
            <a:picLocks noChangeAspect="1"/>
          </p:cNvPicPr>
          <p:nvPr/>
        </p:nvPicPr>
        <p:blipFill>
          <a:blip r:embed="rId2"/>
          <a:stretch>
            <a:fillRect/>
          </a:stretch>
        </p:blipFill>
        <p:spPr>
          <a:xfrm>
            <a:off x="3895249" y="1828800"/>
            <a:ext cx="4848225" cy="3200400"/>
          </a:xfrm>
          <a:prstGeom prst="rect">
            <a:avLst/>
          </a:prstGeom>
        </p:spPr>
      </p:pic>
      <p:pic>
        <p:nvPicPr>
          <p:cNvPr id="3" name="Afbeelding 2" descr="Afbeelding met tekst, weg, buiten, lucht&#10;&#10;Automatisch gegenereerde beschrijving">
            <a:extLst>
              <a:ext uri="{FF2B5EF4-FFF2-40B4-BE49-F238E27FC236}">
                <a16:creationId xmlns="" xmlns:a16="http://schemas.microsoft.com/office/drawing/2014/main" id="{2618A71E-E9F2-9C30-960E-CFDA2411AB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4888" y="4476285"/>
            <a:ext cx="3147911" cy="2360934"/>
          </a:xfrm>
          <a:prstGeom prst="rect">
            <a:avLst/>
          </a:prstGeom>
        </p:spPr>
      </p:pic>
      <p:sp>
        <p:nvSpPr>
          <p:cNvPr id="5" name="Rechthoek 4">
            <a:extLst>
              <a:ext uri="{FF2B5EF4-FFF2-40B4-BE49-F238E27FC236}">
                <a16:creationId xmlns="" xmlns:a16="http://schemas.microsoft.com/office/drawing/2014/main" id="{BCC871C1-CEBF-ED91-257E-A34DDB10C4FB}"/>
              </a:ext>
            </a:extLst>
          </p:cNvPr>
          <p:cNvSpPr/>
          <p:nvPr/>
        </p:nvSpPr>
        <p:spPr>
          <a:xfrm rot="21045635">
            <a:off x="-339884" y="5666623"/>
            <a:ext cx="4200473" cy="707886"/>
          </a:xfrm>
          <a:prstGeom prst="rect">
            <a:avLst/>
          </a:prstGeom>
          <a:noFill/>
        </p:spPr>
        <p:txBody>
          <a:bodyPr wrap="square" lIns="91440" tIns="45720" rIns="91440" bIns="45720">
            <a:spAutoFit/>
            <a:scene3d>
              <a:camera prst="isometricTopUp"/>
              <a:lightRig rig="threePt" dir="t"/>
            </a:scene3d>
          </a:bodyPr>
          <a:lstStyle/>
          <a:p>
            <a:pPr algn="ctr"/>
            <a:r>
              <a:rPr lang="nl-NL" sz="4000" b="0" cap="none" spc="0" dirty="0">
                <a:ln w="0"/>
                <a:solidFill>
                  <a:schemeClr val="bg1"/>
                </a:solidFill>
                <a:effectLst>
                  <a:outerShdw blurRad="50800" dist="38100" dir="18900000" algn="bl" rotWithShape="0">
                    <a:prstClr val="black">
                      <a:alpha val="40000"/>
                    </a:prstClr>
                  </a:outerShdw>
                </a:effectLst>
              </a:rPr>
              <a:t>10.000 = max</a:t>
            </a:r>
          </a:p>
        </p:txBody>
      </p:sp>
      <p:cxnSp>
        <p:nvCxnSpPr>
          <p:cNvPr id="9" name="Rechte verbindingslijn met pijl 8">
            <a:extLst>
              <a:ext uri="{FF2B5EF4-FFF2-40B4-BE49-F238E27FC236}">
                <a16:creationId xmlns="" xmlns:a16="http://schemas.microsoft.com/office/drawing/2014/main" id="{FD30F60E-653C-FE92-73D6-96C6C7B7D11B}"/>
              </a:ext>
            </a:extLst>
          </p:cNvPr>
          <p:cNvCxnSpPr/>
          <p:nvPr/>
        </p:nvCxnSpPr>
        <p:spPr>
          <a:xfrm flipV="1">
            <a:off x="4572000" y="2514600"/>
            <a:ext cx="3733800" cy="1219200"/>
          </a:xfrm>
          <a:prstGeom prst="straightConnector1">
            <a:avLst/>
          </a:prstGeom>
          <a:ln w="381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2799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B8DB03A9-FF11-23A2-0AC1-6F94626112FD}"/>
              </a:ext>
            </a:extLst>
          </p:cNvPr>
          <p:cNvSpPr>
            <a:spLocks noGrp="1"/>
          </p:cNvSpPr>
          <p:nvPr>
            <p:ph type="title"/>
          </p:nvPr>
        </p:nvSpPr>
        <p:spPr>
          <a:xfrm>
            <a:off x="628650" y="685800"/>
            <a:ext cx="7886700" cy="1004889"/>
          </a:xfrm>
        </p:spPr>
        <p:txBody>
          <a:bodyPr>
            <a:normAutofit/>
          </a:bodyPr>
          <a:lstStyle/>
          <a:p>
            <a:r>
              <a:rPr lang="nl-NL" sz="3200" dirty="0"/>
              <a:t>Conclusie studie gemeente (*)</a:t>
            </a:r>
          </a:p>
        </p:txBody>
      </p:sp>
      <p:sp>
        <p:nvSpPr>
          <p:cNvPr id="3" name="Tijdelijke aanduiding voor inhoud 2">
            <a:extLst>
              <a:ext uri="{FF2B5EF4-FFF2-40B4-BE49-F238E27FC236}">
                <a16:creationId xmlns="" xmlns:a16="http://schemas.microsoft.com/office/drawing/2014/main" id="{1BF93CE9-53F7-345D-9BD4-94F7F9BF57A4}"/>
              </a:ext>
            </a:extLst>
          </p:cNvPr>
          <p:cNvSpPr>
            <a:spLocks noGrp="1"/>
          </p:cNvSpPr>
          <p:nvPr>
            <p:ph sz="half" idx="1"/>
          </p:nvPr>
        </p:nvSpPr>
        <p:spPr>
          <a:xfrm>
            <a:off x="628650" y="1825625"/>
            <a:ext cx="3409950" cy="4351338"/>
          </a:xfrm>
        </p:spPr>
        <p:txBody>
          <a:bodyPr/>
          <a:lstStyle/>
          <a:p>
            <a:r>
              <a:rPr lang="nl-NL" dirty="0"/>
              <a:t>Maatregelen aanbodzijde werken onvoldoende</a:t>
            </a:r>
          </a:p>
        </p:txBody>
      </p:sp>
      <p:sp>
        <p:nvSpPr>
          <p:cNvPr id="4" name="Tijdelijke aanduiding voor inhoud 3">
            <a:extLst>
              <a:ext uri="{FF2B5EF4-FFF2-40B4-BE49-F238E27FC236}">
                <a16:creationId xmlns="" xmlns:a16="http://schemas.microsoft.com/office/drawing/2014/main" id="{96958BD3-C26D-04B6-6ADB-42CE05AD6E93}"/>
              </a:ext>
            </a:extLst>
          </p:cNvPr>
          <p:cNvSpPr>
            <a:spLocks noGrp="1"/>
          </p:cNvSpPr>
          <p:nvPr>
            <p:ph sz="half" idx="2"/>
          </p:nvPr>
        </p:nvSpPr>
        <p:spPr/>
        <p:txBody>
          <a:bodyPr/>
          <a:lstStyle/>
          <a:p>
            <a:r>
              <a:rPr lang="nl-NL" dirty="0"/>
              <a:t>Maatregelen vraagzijde werken onvoldoende</a:t>
            </a:r>
          </a:p>
        </p:txBody>
      </p:sp>
      <p:pic>
        <p:nvPicPr>
          <p:cNvPr id="6" name="Afbeelding 5">
            <a:extLst>
              <a:ext uri="{FF2B5EF4-FFF2-40B4-BE49-F238E27FC236}">
                <a16:creationId xmlns="" xmlns:a16="http://schemas.microsoft.com/office/drawing/2014/main" id="{8AD2101E-6456-E1DD-D4A6-4A083D299804}"/>
              </a:ext>
            </a:extLst>
          </p:cNvPr>
          <p:cNvPicPr>
            <a:picLocks noChangeAspect="1"/>
          </p:cNvPicPr>
          <p:nvPr/>
        </p:nvPicPr>
        <p:blipFill>
          <a:blip r:embed="rId2"/>
          <a:stretch>
            <a:fillRect/>
          </a:stretch>
        </p:blipFill>
        <p:spPr>
          <a:xfrm>
            <a:off x="4114800" y="2971800"/>
            <a:ext cx="4747093" cy="2842991"/>
          </a:xfrm>
          <a:prstGeom prst="rect">
            <a:avLst/>
          </a:prstGeom>
        </p:spPr>
      </p:pic>
      <p:pic>
        <p:nvPicPr>
          <p:cNvPr id="2050" name="Picture 2" descr="Afbeeldingsresultaat voor zielige smiley">
            <a:extLst>
              <a:ext uri="{FF2B5EF4-FFF2-40B4-BE49-F238E27FC236}">
                <a16:creationId xmlns="" xmlns:a16="http://schemas.microsoft.com/office/drawing/2014/main" id="{252D85E9-8985-5F11-DD1C-2B8FAC959F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1725" y="4393295"/>
            <a:ext cx="1514475" cy="1514475"/>
          </a:xfrm>
          <a:prstGeom prst="rect">
            <a:avLst/>
          </a:prstGeom>
          <a:noFill/>
          <a:extLst>
            <a:ext uri="{909E8E84-426E-40DD-AFC4-6F175D3DCCD1}">
              <a14:hiddenFill xmlns:a14="http://schemas.microsoft.com/office/drawing/2010/main">
                <a:solidFill>
                  <a:srgbClr val="FFFFFF"/>
                </a:solidFill>
              </a14:hiddenFill>
            </a:ext>
          </a:extLst>
        </p:spPr>
      </p:pic>
      <p:sp>
        <p:nvSpPr>
          <p:cNvPr id="5" name="Tekstvak 4"/>
          <p:cNvSpPr txBox="1"/>
          <p:nvPr/>
        </p:nvSpPr>
        <p:spPr>
          <a:xfrm>
            <a:off x="990600" y="6176963"/>
            <a:ext cx="4042645" cy="369332"/>
          </a:xfrm>
          <a:prstGeom prst="rect">
            <a:avLst/>
          </a:prstGeom>
          <a:noFill/>
        </p:spPr>
        <p:txBody>
          <a:bodyPr wrap="none" rtlCol="0">
            <a:spAutoFit/>
          </a:bodyPr>
          <a:lstStyle/>
          <a:p>
            <a:r>
              <a:rPr lang="nl-NL" dirty="0"/>
              <a:t>(*) Mobiliteitseffecten Kanaaloever, 2021</a:t>
            </a:r>
          </a:p>
        </p:txBody>
      </p:sp>
    </p:spTree>
    <p:extLst>
      <p:ext uri="{BB962C8B-B14F-4D97-AF65-F5344CB8AC3E}">
        <p14:creationId xmlns:p14="http://schemas.microsoft.com/office/powerpoint/2010/main" val="3031321082"/>
      </p:ext>
    </p:extLst>
  </p:cSld>
  <p:clrMapOvr>
    <a:masterClrMapping/>
  </p:clrMapOvr>
  <p:transition spd="slow">
    <p:push dir="u"/>
  </p:transition>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AE6F2518-B084-4896-AF52-66CC2144AA26}"/>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8017</TotalTime>
  <Words>873</Words>
  <Application>Microsoft Office PowerPoint</Application>
  <PresentationFormat>Diavoorstelling (4:3)</PresentationFormat>
  <Paragraphs>103</Paragraphs>
  <Slides>16</Slides>
  <Notes>11</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16</vt:i4>
      </vt:variant>
    </vt:vector>
  </HeadingPairs>
  <TitlesOfParts>
    <vt:vector size="22" baseType="lpstr">
      <vt:lpstr>abobe-caslon-pro</vt:lpstr>
      <vt:lpstr>Arial</vt:lpstr>
      <vt:lpstr>Calibri</vt:lpstr>
      <vt:lpstr>Calibri Light</vt:lpstr>
      <vt:lpstr>wigrum</vt:lpstr>
      <vt:lpstr>Kantoorthema</vt:lpstr>
      <vt:lpstr>Samen werken aan leefbare mobiliteit  Verkennen van het probleem  Melvine Ruigrok, BVA        </vt:lpstr>
      <vt:lpstr>Bijdrage BVA (feb 2023-jan 2024)</vt:lpstr>
      <vt:lpstr>Mobiliteit is een middel, geen doel</vt:lpstr>
      <vt:lpstr>PowerPoint-presentatie</vt:lpstr>
      <vt:lpstr>De ruimte raakt op in de stad</vt:lpstr>
      <vt:lpstr>Maar er is ook nog zoveel ruimte</vt:lpstr>
      <vt:lpstr>Wat als het Kanaaloeverproject loopt?</vt:lpstr>
      <vt:lpstr>Zonder ingrijpen loopt Alkmaar vast </vt:lpstr>
      <vt:lpstr>Conclusie studie gemeente (*)</vt:lpstr>
      <vt:lpstr>Onnodig autoverkeer blijft buiten focus van beleid</vt:lpstr>
      <vt:lpstr>Waar leidt dit toe ?</vt:lpstr>
      <vt:lpstr>Samenwerking is succesfactor</vt:lpstr>
      <vt:lpstr>Alternatieve oplossingen</vt:lpstr>
      <vt:lpstr>Herinrichting op de menselijke maat</vt:lpstr>
      <vt:lpstr>PowerPoint-presentatie</vt:lpstr>
      <vt:lpstr>PowerPoint-presentatie</vt:lpstr>
    </vt:vector>
  </TitlesOfParts>
  <Company>Genigraphics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36x48 Tri-Fold</dc:title>
  <dc:creator>Jay Larson</dc:creator>
  <dc:description>Quality poster printing
www.genigraphics.com
1-800-790-4001</dc:description>
  <cp:lastModifiedBy>Boonekamp</cp:lastModifiedBy>
  <cp:revision>167</cp:revision>
  <cp:lastPrinted>2013-02-12T02:21:55Z</cp:lastPrinted>
  <dcterms:created xsi:type="dcterms:W3CDTF">2013-02-10T21:14:48Z</dcterms:created>
  <dcterms:modified xsi:type="dcterms:W3CDTF">2024-02-01T10:18:22Z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1029496</vt:lpwstr>
  </property>
  <property fmtid="{D5CDD505-2E9C-101B-9397-08002B2CF9AE}" name="NXPowerLiteSettings" pid="3">
    <vt:lpwstr>F7000400038000</vt:lpwstr>
  </property>
  <property fmtid="{D5CDD505-2E9C-101B-9397-08002B2CF9AE}" name="NXPowerLiteVersion" pid="4">
    <vt:lpwstr>S10.0.0</vt:lpwstr>
  </property>
</Properties>
</file>