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379" r:id="rId3"/>
    <p:sldId id="380" r:id="rId4"/>
    <p:sldId id="369" r:id="rId5"/>
    <p:sldId id="388" r:id="rId6"/>
    <p:sldId id="355" r:id="rId7"/>
    <p:sldId id="392" r:id="rId8"/>
    <p:sldId id="371" r:id="rId9"/>
    <p:sldId id="389" r:id="rId10"/>
    <p:sldId id="365" r:id="rId11"/>
    <p:sldId id="381" r:id="rId12"/>
    <p:sldId id="366" r:id="rId13"/>
    <p:sldId id="271" r:id="rId14"/>
    <p:sldId id="391" r:id="rId15"/>
    <p:sldId id="348" r:id="rId16"/>
    <p:sldId id="346" r:id="rId17"/>
    <p:sldId id="302" r:id="rId18"/>
    <p:sldId id="340" r:id="rId19"/>
    <p:sldId id="397" r:id="rId20"/>
    <p:sldId id="396" r:id="rId21"/>
    <p:sldId id="349" r:id="rId22"/>
    <p:sldId id="37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75218-D076-412D-9092-8A28DF031EAF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B9947-95EF-49D7-AD60-5275EDFCFC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03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de binnenstad eigenlijk? Waar houdt die op? Kan dat veranderen?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B9947-95EF-49D7-AD60-5275EDFCFC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47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Ook geluid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B9947-95EF-49D7-AD60-5275EDFCFC5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38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goede straat is zoveel meer dan een route van A naar B. Alkmaar kan veel beter!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B9947-95EF-49D7-AD60-5275EDFCFC5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waren toen veel protesten! Maar zou je de auto weer terug willen? Zie je hoe populair het is?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B9947-95EF-49D7-AD60-5275EDFCFC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8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abstracties, maar concrete, leuke doelen om voor te gaan!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B9947-95EF-49D7-AD60-5275EDFCFC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22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 dit zijn géén provinciale wegen, waar zulke percentages logischer zouden zijn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B9947-95EF-49D7-AD60-5275EDFCFC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56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Seventies, slechts een doorgangshuis. Economie floreert daardoor ook niet: zie lege en wisselende panden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6E3B-594B-46AF-A142-6A56A14B03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09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6E3B-594B-46AF-A142-6A56A14B030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1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Kanaalkade: Alkmaarse </a:t>
            </a:r>
            <a:r>
              <a:rPr lang="nl-NL" dirty="0" err="1"/>
              <a:t>waterfront</a:t>
            </a:r>
            <a:r>
              <a:rPr lang="nl-NL" dirty="0"/>
              <a:t>, andere steden doen er een moord voor, oef wat lelijk, maar grote kansen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ED6F3-5E92-4696-A909-F556802565C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72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 kan het ook: vernieuwde Eilandenboulevard Amsterdam: ‘Franse allure’. Potentie is vergelijkbaar met Kanaalkade. Verschil is </a:t>
            </a:r>
            <a:r>
              <a:rPr lang="nl-NL" dirty="0" err="1"/>
              <a:t>oa</a:t>
            </a:r>
            <a:r>
              <a:rPr lang="nl-NL" dirty="0"/>
              <a:t>: groen!!!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ED6F3-5E92-4696-A909-F556802565C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71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215B00F-AF94-4C27-244F-0C5E6D5E5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0A831EA3-7BB7-8B9C-AC99-1E22FE7F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C6F9A16-0E8E-9556-9590-3AB5325E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79AC5C9-517D-1EA3-7336-5437023A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B81415B-767E-7F06-24E8-E27005B7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8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530104-5946-5C54-967F-F429D256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005686BD-AB08-06C1-7C95-F899C2EC4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189B4A9-7C38-D69B-F4A5-20F17584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16102A5-724F-C8FE-B438-DC7E5AE5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1AD73DE-AFAF-B010-7476-5DCB4186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594AA7DE-3798-9AF8-CD6E-FE25E0D5F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BD1015B4-2EF3-AE43-6AAE-4AD53F36B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26F3570-A1BA-529A-0E58-9B6C6EE1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051CE0D-80A0-6A79-6AF2-C777209A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396B9E5-7833-3C32-B2DC-35694AB6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3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15BD92-3579-EC46-35DC-501028BD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540D480-5FD3-F572-B081-F8B11AAF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24A0769-EF87-2D00-2B6A-73CDF3C6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823E79F-AC09-099B-26C9-82D5482C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E40B2BE-27AE-CBA5-3DDD-222F0140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4A1A4F-7EEF-5997-FA80-59D784E9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AADD4793-D9F5-7081-55B8-862FDD3C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509CC9CD-BCC7-2D06-929D-F8B38E25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CE03EE8-36AE-9CCA-88D6-C3587A5C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BB3D6CE-EE14-3200-B085-1E47B5A8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1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32D9DD-DBDC-929E-B859-B3E13549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E3CBBF0-AD2D-6D6B-F1C7-A8C693D6E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A0CA893-3E32-0FF3-E296-C0033B291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CDA64888-9402-C402-0473-01B2350C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7B2DF65-E02C-EF8F-3DB9-4D574AF0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8B736D5F-997C-7928-9488-8A2B129C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4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39AAAE-522E-1006-DA4A-F72C845C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2A63F55-6987-A47E-ABC5-C9BBF97F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DB1E9A6-C8FB-826D-B664-7F59892C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64543265-DBEF-7261-7DB5-61A658728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AD6CFC72-85F3-D98A-27CC-4CD32CB89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3138C2CA-287C-A822-B043-C31F5C4C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91F4C71A-E8CC-C9B9-F95D-11012650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BFE6FFE4-49BB-4EAF-EFF2-57BE36EF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3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193D44-F081-EBA2-FC8D-4980560B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5A73F3BA-AFF4-E411-8300-8AD570F9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A4A7905A-90B4-C552-64CE-42EA5F34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FB8FAB6B-A461-D8FF-D14C-7269EC8B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182C8274-4938-1EA5-E7F0-2B72725D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7215AC55-2F61-C82B-6082-2D367DAA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66672263-25FF-5289-E2D0-64B67138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3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74BBEA-3838-27C2-A4CF-4C97F957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F5EFC41-06F2-0748-0778-CDF1648B1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BCA991FA-B6F9-386F-E589-F9DF3D6D9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1410DC11-FFAD-9E1E-6C38-18827C39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AA4768E-260B-6F7D-7468-3329415A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9394F849-DC46-A6DF-97EF-A5576539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8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744FB66-D22A-1BF9-1CC1-00B44891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7CB21A60-2C4E-7194-91C1-9DA1FA036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4B093663-0F84-E7FB-5EDE-43D31643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9EC26DC-2D30-762D-4019-02FDE679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44BAFB8-9B77-3A05-BB67-85FB4CA7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D6C27459-305D-2132-D3E4-362EF720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6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DBC2A59A-36DC-46DC-8D58-3B740A88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65B7848-E154-4BFD-C276-8232EF52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599141FD-7043-90D4-F1DF-C4988A527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1B18-B55F-4542-9CCC-8BFFAC4A2C9D}" type="datetimeFigureOut">
              <a:rPr lang="nl-NL" smtClean="0"/>
              <a:t>1-2-2024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B34A546-D083-FB35-682A-4D7F882E0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CEB57E4-2E4F-DC56-ADDC-400CB1B6B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07B9-1F5D-4C73-B54C-AB38A0607D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15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15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Afbeelding met natuur&#10;&#10;Automatisch gegenereerde beschrijving" id="5" name="Tijdelijke aanduiding voor inhoud 4">
            <a:extLst>
              <a:ext uri="{FF2B5EF4-FFF2-40B4-BE49-F238E27FC236}">
                <a16:creationId xmlns:a16="http://schemas.microsoft.com/office/drawing/2014/main" xmlns="" id="{8315365A-997F-418D-9870-4B68527B7F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95714AB-9D0F-B509-F6F8-836DDD12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290" y="2900515"/>
            <a:ext cx="4178710" cy="2074607"/>
          </a:xfrm>
        </p:spPr>
        <p:txBody>
          <a:bodyPr>
            <a:normAutofit fontScale="70000" lnSpcReduction="20000"/>
          </a:bodyPr>
          <a:lstStyle/>
          <a:p>
            <a:pPr indent="0" marL="0">
              <a:buNone/>
            </a:pPr>
            <a:r>
              <a:rPr dirty="0" err="1" lang="en-US" sz="3300"/>
              <a:t>Mobiliteit</a:t>
            </a:r>
            <a:r>
              <a:rPr dirty="0" lang="en-US" sz="3300"/>
              <a:t> in </a:t>
            </a:r>
            <a:r>
              <a:rPr dirty="0" err="1" lang="en-US" sz="3300"/>
              <a:t>centraal</a:t>
            </a:r>
            <a:r>
              <a:rPr dirty="0" lang="en-US" sz="3300"/>
              <a:t> Alkmaar: </a:t>
            </a:r>
          </a:p>
          <a:p>
            <a:pPr indent="0" marL="0">
              <a:buNone/>
            </a:pPr>
            <a:endParaRPr dirty="0" lang="en-US" sz="3300"/>
          </a:p>
          <a:p>
            <a:pPr indent="0" marL="0">
              <a:buNone/>
            </a:pPr>
            <a:r>
              <a:rPr dirty="0" err="1" lang="en-US" sz="3300"/>
              <a:t>beelden</a:t>
            </a:r>
            <a:r>
              <a:rPr dirty="0" lang="en-US" sz="3300"/>
              <a:t> van hoe het </a:t>
            </a:r>
            <a:r>
              <a:rPr dirty="0" err="1" lang="en-US" sz="3300"/>
              <a:t>anders</a:t>
            </a:r>
            <a:r>
              <a:rPr dirty="0" lang="en-US" sz="3300"/>
              <a:t> </a:t>
            </a:r>
            <a:r>
              <a:rPr dirty="0" err="1" lang="en-US" sz="3300"/>
              <a:t>kan</a:t>
            </a:r>
            <a:endParaRPr dirty="0" lang="en-US" sz="3300"/>
          </a:p>
          <a:p>
            <a:pPr indent="0" marL="0">
              <a:buNone/>
            </a:pPr>
            <a:endParaRPr dirty="0" lang="en-US" sz="3300"/>
          </a:p>
          <a:p>
            <a:pPr indent="0" marL="0">
              <a:buNone/>
            </a:pPr>
            <a:endParaRPr dirty="0" lang="en-US" sz="2400"/>
          </a:p>
          <a:p>
            <a:pPr indent="0" marL="0">
              <a:buNone/>
            </a:pPr>
            <a:r>
              <a:rPr dirty="0" err="1" lang="en-US" sz="1900"/>
              <a:t>Werkgroep</a:t>
            </a:r>
            <a:r>
              <a:rPr dirty="0" lang="en-US" sz="1900"/>
              <a:t> </a:t>
            </a:r>
            <a:r>
              <a:rPr dirty="0" err="1" lang="en-US" sz="1900"/>
              <a:t>Binnenstad</a:t>
            </a:r>
            <a:endParaRPr dirty="0" lang="en-US" sz="1900"/>
          </a:p>
        </p:txBody>
      </p:sp>
    </p:spTree>
    <p:extLst>
      <p:ext uri="{BB962C8B-B14F-4D97-AF65-F5344CB8AC3E}">
        <p14:creationId xmlns:p14="http://schemas.microsoft.com/office/powerpoint/2010/main" val="9420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2000" spd="slow"/>
    </mc:Choice>
    <mc:Fallback xmlns="">
      <p:transition advClick="0" advTm="4000" spd="slow"/>
    </mc:Fallback>
  </mc:AlternateContent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75487F-A296-2039-F866-78785DF1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, tekst, atlas, diagram&#10;&#10;Automatisch gegenereerde beschrijving">
            <a:extLst>
              <a:ext uri="{FF2B5EF4-FFF2-40B4-BE49-F238E27FC236}">
                <a16:creationId xmlns="" xmlns:a16="http://schemas.microsoft.com/office/drawing/2014/main" id="{16635973-17AC-EE4F-35EF-770241189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82624"/>
            <a:ext cx="10648334" cy="6137840"/>
          </a:xfrm>
        </p:spPr>
      </p:pic>
    </p:spTree>
    <p:extLst>
      <p:ext uri="{BB962C8B-B14F-4D97-AF65-F5344CB8AC3E}">
        <p14:creationId xmlns:p14="http://schemas.microsoft.com/office/powerpoint/2010/main" val="39196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5BA26D2-0EE8-C621-3CB5-1DA9248D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visie in drie beelden: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20B9A85-7216-DAEE-9DA8-21714753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393"/>
            <a:ext cx="10515600" cy="3679569"/>
          </a:xfrm>
        </p:spPr>
        <p:txBody>
          <a:bodyPr/>
          <a:lstStyle/>
          <a:p>
            <a:r>
              <a:rPr lang="nl-NL" dirty="0"/>
              <a:t>Kanaalkade: 			De </a:t>
            </a:r>
            <a:r>
              <a:rPr lang="nl-NL" dirty="0">
                <a:solidFill>
                  <a:schemeClr val="accent1"/>
                </a:solidFill>
              </a:rPr>
              <a:t>Blauwe</a:t>
            </a:r>
            <a:r>
              <a:rPr lang="nl-NL" dirty="0"/>
              <a:t> Loper</a:t>
            </a:r>
          </a:p>
          <a:p>
            <a:r>
              <a:rPr lang="nl-NL" dirty="0" err="1"/>
              <a:t>Scharlo</a:t>
            </a:r>
            <a:r>
              <a:rPr lang="nl-NL" dirty="0"/>
              <a:t>-Stationsweg: 		De </a:t>
            </a:r>
            <a:r>
              <a:rPr lang="nl-NL" dirty="0">
                <a:solidFill>
                  <a:srgbClr val="FF0000"/>
                </a:solidFill>
              </a:rPr>
              <a:t>Rode</a:t>
            </a:r>
            <a:r>
              <a:rPr lang="nl-NL" dirty="0"/>
              <a:t> Loper</a:t>
            </a:r>
          </a:p>
          <a:p>
            <a:r>
              <a:rPr lang="nl-NL" dirty="0" err="1"/>
              <a:t>Geester-Kennemersingel</a:t>
            </a:r>
            <a:r>
              <a:rPr lang="nl-NL" dirty="0"/>
              <a:t>: 	De </a:t>
            </a:r>
            <a:r>
              <a:rPr lang="nl-NL" dirty="0">
                <a:solidFill>
                  <a:schemeClr val="accent6"/>
                </a:solidFill>
              </a:rPr>
              <a:t>Groene</a:t>
            </a:r>
            <a:r>
              <a:rPr lang="nl-NL" dirty="0"/>
              <a:t> Loper</a:t>
            </a:r>
          </a:p>
        </p:txBody>
      </p:sp>
    </p:spTree>
    <p:extLst>
      <p:ext uri="{BB962C8B-B14F-4D97-AF65-F5344CB8AC3E}">
        <p14:creationId xmlns:p14="http://schemas.microsoft.com/office/powerpoint/2010/main" val="7359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882D76-9851-D02D-3CC1-127EEF32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, tekst, atlas&#10;&#10;Automatisch gegenereerde beschrijving">
            <a:extLst>
              <a:ext uri="{FF2B5EF4-FFF2-40B4-BE49-F238E27FC236}">
                <a16:creationId xmlns="" xmlns:a16="http://schemas.microsoft.com/office/drawing/2014/main" id="{C72826EE-C0B3-A667-B04E-FC65B4981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1" y="317056"/>
            <a:ext cx="10714223" cy="6175819"/>
          </a:xfrm>
        </p:spPr>
      </p:pic>
    </p:spTree>
    <p:extLst>
      <p:ext uri="{BB962C8B-B14F-4D97-AF65-F5344CB8AC3E}">
        <p14:creationId xmlns:p14="http://schemas.microsoft.com/office/powerpoint/2010/main" val="41308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2A1EBE-28D5-AAAF-5720-649AAE7D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Blauwe / rode / groene lopers nu:</a:t>
            </a:r>
          </a:p>
        </p:txBody>
      </p:sp>
      <p:pic>
        <p:nvPicPr>
          <p:cNvPr id="5" name="Tijdelijke aanduiding voor inhoud 4" descr="Afbeelding met tekst, lucht, buiten, weg&#10;&#10;Automatisch gegenereerde beschrijving">
            <a:extLst>
              <a:ext uri="{FF2B5EF4-FFF2-40B4-BE49-F238E27FC236}">
                <a16:creationId xmlns="" xmlns:a16="http://schemas.microsoft.com/office/drawing/2014/main" id="{8A95F41A-0E1C-9ED2-7C5E-77A76B656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16" y="4077928"/>
            <a:ext cx="4176484" cy="2780071"/>
          </a:xfrm>
        </p:spPr>
      </p:pic>
      <p:pic>
        <p:nvPicPr>
          <p:cNvPr id="3" name="Tijdelijke aanduiding voor inhoud 3">
            <a:extLst>
              <a:ext uri="{FF2B5EF4-FFF2-40B4-BE49-F238E27FC236}">
                <a16:creationId xmlns="" xmlns:a16="http://schemas.microsoft.com/office/drawing/2014/main" id="{EA56DB00-E030-1D98-ADB6-D4F4A5D1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77929"/>
            <a:ext cx="3706761" cy="278007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4DAE0251-23E6-50B3-4DD4-27118A293BED}"/>
              </a:ext>
            </a:extLst>
          </p:cNvPr>
          <p:cNvSpPr txBox="1"/>
          <p:nvPr/>
        </p:nvSpPr>
        <p:spPr>
          <a:xfrm>
            <a:off x="914400" y="1723243"/>
            <a:ext cx="1094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Dik 60% van de ruimte ingericht voor gemotoriseerd verkeer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Kansen voor groen en verblijf zwaar onderbenut</a:t>
            </a:r>
          </a:p>
        </p:txBody>
      </p:sp>
      <p:pic>
        <p:nvPicPr>
          <p:cNvPr id="7" name="Afbeelding 6" descr="Afbeelding met buitenshuis, hemel, winter, weg&#10;&#10;Automatisch gegenereerde beschrijving">
            <a:extLst>
              <a:ext uri="{FF2B5EF4-FFF2-40B4-BE49-F238E27FC236}">
                <a16:creationId xmlns="" xmlns:a16="http://schemas.microsoft.com/office/drawing/2014/main" id="{F2733B74-CE70-E189-6477-9D978AFBC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84" y="4077927"/>
            <a:ext cx="4170107" cy="27800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06D40BEF-E48A-FAA4-AA89-C0168ED1C71B}"/>
              </a:ext>
            </a:extLst>
          </p:cNvPr>
          <p:cNvSpPr txBox="1"/>
          <p:nvPr/>
        </p:nvSpPr>
        <p:spPr>
          <a:xfrm>
            <a:off x="838200" y="3637935"/>
            <a:ext cx="132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Blauw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79733ACC-0966-FC98-B71A-94E020CBA810}"/>
              </a:ext>
            </a:extLst>
          </p:cNvPr>
          <p:cNvSpPr txBox="1"/>
          <p:nvPr/>
        </p:nvSpPr>
        <p:spPr>
          <a:xfrm>
            <a:off x="5230760" y="3620898"/>
            <a:ext cx="9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Groen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E419DBAB-9A4A-DD3F-4585-7F8AFE816847}"/>
              </a:ext>
            </a:extLst>
          </p:cNvPr>
          <p:cNvSpPr txBox="1"/>
          <p:nvPr/>
        </p:nvSpPr>
        <p:spPr>
          <a:xfrm>
            <a:off x="9261985" y="3620898"/>
            <a:ext cx="110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Rood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59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DA816-4D53-99A8-DA62-E6D87562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11144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Hoe kunnen de lopers er straks uitzien?</a:t>
            </a:r>
          </a:p>
        </p:txBody>
      </p:sp>
    </p:spTree>
    <p:extLst>
      <p:ext uri="{BB962C8B-B14F-4D97-AF65-F5344CB8AC3E}">
        <p14:creationId xmlns:p14="http://schemas.microsoft.com/office/powerpoint/2010/main" val="4290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85358F4-7E67-4172-A47B-C4059500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scène, tekst, weg, buitenshuis&#10;&#10;Automatisch gegenereerde beschrijving">
            <a:extLst>
              <a:ext uri="{FF2B5EF4-FFF2-40B4-BE49-F238E27FC236}">
                <a16:creationId xmlns="" xmlns:a16="http://schemas.microsoft.com/office/drawing/2014/main" id="{9D528821-81C6-4ECA-4FE3-27C5B1A41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12195606" cy="6331552"/>
          </a:xfr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0D5BD193-9235-B495-4BC6-60EE4D39912F}"/>
              </a:ext>
            </a:extLst>
          </p:cNvPr>
          <p:cNvSpPr txBox="1"/>
          <p:nvPr/>
        </p:nvSpPr>
        <p:spPr>
          <a:xfrm>
            <a:off x="4847303" y="6440129"/>
            <a:ext cx="249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Rode loper nu</a:t>
            </a:r>
          </a:p>
        </p:txBody>
      </p:sp>
    </p:spTree>
    <p:extLst>
      <p:ext uri="{BB962C8B-B14F-4D97-AF65-F5344CB8AC3E}">
        <p14:creationId xmlns:p14="http://schemas.microsoft.com/office/powerpoint/2010/main" val="22835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1FF0AF-BB64-41CA-84EF-9AC284BF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tekst, buitenshuis, weg, scène&#10;&#10;Automatisch gegenereerde beschrijving">
            <a:extLst>
              <a:ext uri="{FF2B5EF4-FFF2-40B4-BE49-F238E27FC236}">
                <a16:creationId xmlns="" xmlns:a16="http://schemas.microsoft.com/office/drawing/2014/main" id="{BF00252D-6B11-A206-B221-A1AFDE06E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4" y="1712"/>
            <a:ext cx="12202938" cy="6320430"/>
          </a:xfrm>
        </p:spPr>
      </p:pic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42036793-3893-C435-43C4-5B8E4505DA68}"/>
              </a:ext>
            </a:extLst>
          </p:cNvPr>
          <p:cNvSpPr txBox="1"/>
          <p:nvPr/>
        </p:nvSpPr>
        <p:spPr>
          <a:xfrm>
            <a:off x="4965290" y="6459794"/>
            <a:ext cx="242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Rode loper straks</a:t>
            </a:r>
          </a:p>
        </p:txBody>
      </p:sp>
    </p:spTree>
    <p:extLst>
      <p:ext uri="{BB962C8B-B14F-4D97-AF65-F5344CB8AC3E}">
        <p14:creationId xmlns:p14="http://schemas.microsoft.com/office/powerpoint/2010/main" val="18123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D557706-EE18-45CB-A606-F609F8DD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06F1186F-0853-4F96-9F9D-FA0C9D935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143" y="-5098"/>
            <a:ext cx="9150797" cy="68630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00C2816A-E998-EE3D-153E-B826E9327D0C}"/>
              </a:ext>
            </a:extLst>
          </p:cNvPr>
          <p:cNvSpPr txBox="1"/>
          <p:nvPr/>
        </p:nvSpPr>
        <p:spPr>
          <a:xfrm>
            <a:off x="10068232" y="1936955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Blauwe loper nu</a:t>
            </a:r>
          </a:p>
        </p:txBody>
      </p:sp>
    </p:spTree>
    <p:extLst>
      <p:ext uri="{BB962C8B-B14F-4D97-AF65-F5344CB8AC3E}">
        <p14:creationId xmlns:p14="http://schemas.microsoft.com/office/powerpoint/2010/main" val="2397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D7B4C44-7D45-4E4D-BE20-009073C5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buitenshuis, hemel, boom, meer&#10;&#10;Automatisch gegenereerde beschrijving">
            <a:extLst>
              <a:ext uri="{FF2B5EF4-FFF2-40B4-BE49-F238E27FC236}">
                <a16:creationId xmlns="" xmlns:a16="http://schemas.microsoft.com/office/drawing/2014/main" id="{8105012A-9E41-8784-1627-0F1E6B656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16" y="-3089"/>
            <a:ext cx="12333019" cy="6495963"/>
          </a:xfr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7ED2F208-3267-FB1E-5067-3C881D6E8D80}"/>
              </a:ext>
            </a:extLst>
          </p:cNvPr>
          <p:cNvSpPr txBox="1"/>
          <p:nvPr/>
        </p:nvSpPr>
        <p:spPr>
          <a:xfrm>
            <a:off x="4837471" y="6502084"/>
            <a:ext cx="379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Blauwe loper straks</a:t>
            </a:r>
          </a:p>
        </p:txBody>
      </p:sp>
    </p:spTree>
    <p:extLst>
      <p:ext uri="{BB962C8B-B14F-4D97-AF65-F5344CB8AC3E}">
        <p14:creationId xmlns:p14="http://schemas.microsoft.com/office/powerpoint/2010/main" val="25477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414508-BD15-EC1B-6095-4B71C884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tekst, voertuig, Landvoertuig, auto&#10;&#10;Automatisch gegenereerde beschrijving">
            <a:extLst>
              <a:ext uri="{FF2B5EF4-FFF2-40B4-BE49-F238E27FC236}">
                <a16:creationId xmlns="" xmlns:a16="http://schemas.microsoft.com/office/drawing/2014/main" id="{CF13404F-99D2-3A50-A244-24320DC9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6" y="0"/>
            <a:ext cx="11348707" cy="6317192"/>
          </a:xfr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5E2DCBEE-C2FA-B7D0-969F-A9EF44161F0F}"/>
              </a:ext>
            </a:extLst>
          </p:cNvPr>
          <p:cNvSpPr txBox="1"/>
          <p:nvPr/>
        </p:nvSpPr>
        <p:spPr>
          <a:xfrm>
            <a:off x="4994787" y="6410633"/>
            <a:ext cx="3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Groene loper nu</a:t>
            </a:r>
          </a:p>
        </p:txBody>
      </p:sp>
    </p:spTree>
    <p:extLst>
      <p:ext uri="{BB962C8B-B14F-4D97-AF65-F5344CB8AC3E}">
        <p14:creationId xmlns:p14="http://schemas.microsoft.com/office/powerpoint/2010/main" val="34985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F56CD0-AB60-3430-2956-592F98F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gemeentelijke mobiliteitsvisie…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B094474-19E2-2F40-62E2-9C4C3C2C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3265"/>
            <a:ext cx="7541342" cy="4023698"/>
          </a:xfrm>
        </p:spPr>
        <p:txBody>
          <a:bodyPr/>
          <a:lstStyle/>
          <a:p>
            <a:r>
              <a:rPr lang="nl-NL" dirty="0"/>
              <a:t>Ziet Alkmaarse straten als routes van A naar B</a:t>
            </a:r>
          </a:p>
          <a:p>
            <a:r>
              <a:rPr lang="nl-NL" dirty="0"/>
              <a:t>Denkt vanuit cijfers en zorgen</a:t>
            </a:r>
          </a:p>
          <a:p>
            <a:r>
              <a:rPr lang="nl-NL" dirty="0"/>
              <a:t>Wil ‘optimalisaties’</a:t>
            </a:r>
          </a:p>
          <a:p>
            <a:pPr marL="0" indent="0">
              <a:buNone/>
            </a:pPr>
            <a:r>
              <a:rPr lang="nl-NL" dirty="0"/>
              <a:t>   van huidig systeem</a:t>
            </a:r>
          </a:p>
          <a:p>
            <a:endParaRPr lang="nl-NL" dirty="0"/>
          </a:p>
        </p:txBody>
      </p:sp>
      <p:pic>
        <p:nvPicPr>
          <p:cNvPr id="6" name="Afbeelding 5" descr="Afbeelding met buitenshuis, hemel, weg, fiets&#10;&#10;Automatisch gegenereerde beschrijving">
            <a:extLst>
              <a:ext uri="{FF2B5EF4-FFF2-40B4-BE49-F238E27FC236}">
                <a16:creationId xmlns="" xmlns:a16="http://schemas.microsoft.com/office/drawing/2014/main" id="{59D952F3-0531-DD1B-FC86-F346E573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39" y="2715547"/>
            <a:ext cx="7364361" cy="41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6ABA08D-9F33-3E4E-A47B-D5E8DA9E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tekst, boom, buitenshuis, hoofdweg&#10;&#10;Automatisch gegenereerde beschrijving">
            <a:extLst>
              <a:ext uri="{FF2B5EF4-FFF2-40B4-BE49-F238E27FC236}">
                <a16:creationId xmlns="" xmlns:a16="http://schemas.microsoft.com/office/drawing/2014/main" id="{DD347FB2-0A56-EAF6-1AB5-9F0471827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2" y="-13858"/>
            <a:ext cx="12212833" cy="6326168"/>
          </a:xfr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B92B02F3-7452-6E2F-9E72-919D8F552C1F}"/>
              </a:ext>
            </a:extLst>
          </p:cNvPr>
          <p:cNvSpPr txBox="1"/>
          <p:nvPr/>
        </p:nvSpPr>
        <p:spPr>
          <a:xfrm>
            <a:off x="5132438" y="6440129"/>
            <a:ext cx="289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Groene loper straks</a:t>
            </a:r>
          </a:p>
        </p:txBody>
      </p:sp>
    </p:spTree>
    <p:extLst>
      <p:ext uri="{BB962C8B-B14F-4D97-AF65-F5344CB8AC3E}">
        <p14:creationId xmlns:p14="http://schemas.microsoft.com/office/powerpoint/2010/main" val="34006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DF3992-F770-4161-8017-38C569C13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/>
            </a:r>
            <a:br>
              <a:rPr lang="nl-NL" sz="1600" dirty="0"/>
            </a:br>
            <a:endParaRPr lang="nl-NL" sz="1600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E49E6453-6B1A-DFD5-EDE1-7F7876685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685" y="2399070"/>
            <a:ext cx="9301316" cy="285872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Groter centrumgebied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Aantrekkelijker vestigingsplaats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Meer gezelligheid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Meer veiligheid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Meer gezondheid</a:t>
            </a:r>
          </a:p>
          <a:p>
            <a:pPr algn="l"/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8FD6452B-4BFD-073F-14C6-3DD8E42EA0AA}"/>
              </a:ext>
            </a:extLst>
          </p:cNvPr>
          <p:cNvSpPr txBox="1"/>
          <p:nvPr/>
        </p:nvSpPr>
        <p:spPr>
          <a:xfrm>
            <a:off x="1288027" y="993058"/>
            <a:ext cx="8652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Wat willen we uiteindelijk?</a:t>
            </a:r>
          </a:p>
        </p:txBody>
      </p:sp>
    </p:spTree>
    <p:extLst>
      <p:ext uri="{BB962C8B-B14F-4D97-AF65-F5344CB8AC3E}">
        <p14:creationId xmlns:p14="http://schemas.microsoft.com/office/powerpoint/2010/main" val="22988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A5AB680-4F95-A7F8-D5AC-0DE63F4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458" y="365125"/>
            <a:ext cx="4874342" cy="1325563"/>
          </a:xfrm>
        </p:spPr>
        <p:txBody>
          <a:bodyPr>
            <a:normAutofit/>
          </a:bodyPr>
          <a:lstStyle/>
          <a:p>
            <a:r>
              <a:rPr lang="nl-NL" sz="2400" b="1" dirty="0"/>
              <a:t>van de 20</a:t>
            </a:r>
            <a:r>
              <a:rPr lang="nl-NL" sz="2400" b="1" baseline="30000" dirty="0"/>
              <a:t>e</a:t>
            </a:r>
            <a:r>
              <a:rPr lang="nl-NL" sz="2400" b="1" dirty="0"/>
              <a:t> eeuw…</a:t>
            </a:r>
          </a:p>
        </p:txBody>
      </p:sp>
      <p:pic>
        <p:nvPicPr>
          <p:cNvPr id="5" name="Tijdelijke aanduiding voor inhoud 4" descr="Afbeelding met buitenshuis, Landvoertuig, tekst, boom&#10;&#10;Automatisch gegenereerde beschrijving">
            <a:extLst>
              <a:ext uri="{FF2B5EF4-FFF2-40B4-BE49-F238E27FC236}">
                <a16:creationId xmlns="" xmlns:a16="http://schemas.microsoft.com/office/drawing/2014/main" id="{FBFBC9DC-15F5-CD54-FE2F-0720A494D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2304" cy="3511296"/>
          </a:xfrm>
        </p:spPr>
      </p:pic>
      <p:pic>
        <p:nvPicPr>
          <p:cNvPr id="7" name="Afbeelding 6" descr="Afbeelding met buitenshuis, boom, gebouw, stadje&#10;&#10;Automatisch gegenereerde beschrijving">
            <a:extLst>
              <a:ext uri="{FF2B5EF4-FFF2-40B4-BE49-F238E27FC236}">
                <a16:creationId xmlns="" xmlns:a16="http://schemas.microsoft.com/office/drawing/2014/main" id="{4E9F6DF7-C124-2640-C715-BA1EA8B76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2892526"/>
            <a:ext cx="7049729" cy="396547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23EE0C36-5E47-E5A4-07E6-CB53B41BD912}"/>
              </a:ext>
            </a:extLst>
          </p:cNvPr>
          <p:cNvSpPr txBox="1"/>
          <p:nvPr/>
        </p:nvSpPr>
        <p:spPr>
          <a:xfrm>
            <a:off x="1288026" y="4886632"/>
            <a:ext cx="326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… naar de 21</a:t>
            </a:r>
            <a:r>
              <a:rPr lang="nl-NL" sz="2400" b="1" baseline="30000" dirty="0"/>
              <a:t>e</a:t>
            </a:r>
            <a:r>
              <a:rPr lang="nl-NL" sz="2400" b="1" dirty="0"/>
              <a:t> eeuw!</a:t>
            </a:r>
          </a:p>
        </p:txBody>
      </p:sp>
    </p:spTree>
    <p:extLst>
      <p:ext uri="{BB962C8B-B14F-4D97-AF65-F5344CB8AC3E}">
        <p14:creationId xmlns:p14="http://schemas.microsoft.com/office/powerpoint/2010/main" val="38357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72321B8-FE62-763D-3374-5650105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visie…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F79D443-FF35-96BA-C5BB-FD7F1BDA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7225"/>
            <a:ext cx="5329083" cy="3669737"/>
          </a:xfrm>
        </p:spPr>
        <p:txBody>
          <a:bodyPr/>
          <a:lstStyle/>
          <a:p>
            <a:r>
              <a:rPr lang="nl-NL" dirty="0"/>
              <a:t>Ziet Alkmaarse straten als plekken voor mensen</a:t>
            </a:r>
          </a:p>
          <a:p>
            <a:r>
              <a:rPr lang="nl-NL" dirty="0"/>
              <a:t>Denkt vanuit beelden</a:t>
            </a:r>
          </a:p>
          <a:p>
            <a:r>
              <a:rPr lang="nl-NL" dirty="0"/>
              <a:t>Stelt de stad voorop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 descr="Afbeelding met buitenshuis, hemel, verven, wolk&#10;&#10;Automatisch gegenereerde beschrijving">
            <a:extLst>
              <a:ext uri="{FF2B5EF4-FFF2-40B4-BE49-F238E27FC236}">
                <a16:creationId xmlns="" xmlns:a16="http://schemas.microsoft.com/office/drawing/2014/main" id="{865F1411-716B-CE87-B5A7-99F0E5542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4" y="-4916"/>
            <a:ext cx="6862916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411CBCB-BA36-2AF6-B1E1-31E14107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60733"/>
            <a:ext cx="4793063" cy="1122261"/>
          </a:xfrm>
        </p:spPr>
        <p:txBody>
          <a:bodyPr/>
          <a:lstStyle/>
          <a:p>
            <a:r>
              <a:rPr lang="nl-NL" dirty="0"/>
              <a:t>Wat betekent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86A0E2E-59F7-8369-5681-F98275892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1569"/>
            <a:ext cx="5751250" cy="4351338"/>
          </a:xfrm>
        </p:spPr>
        <p:txBody>
          <a:bodyPr>
            <a:normAutofit/>
          </a:bodyPr>
          <a:lstStyle/>
          <a:p>
            <a:pPr algn="r"/>
            <a:r>
              <a:rPr lang="nl-NL" sz="2400" dirty="0"/>
              <a:t>Meer ruimte voor voetgangers en fietsers</a:t>
            </a:r>
          </a:p>
          <a:p>
            <a:pPr algn="r"/>
            <a:r>
              <a:rPr lang="nl-NL" sz="2400" dirty="0"/>
              <a:t>Meer ruimte voor verblijf en activiteiten</a:t>
            </a:r>
          </a:p>
          <a:p>
            <a:pPr algn="r"/>
            <a:r>
              <a:rPr lang="nl-NL" sz="2400" dirty="0"/>
              <a:t>Meer ruimte voor groen en bomen</a:t>
            </a:r>
          </a:p>
          <a:p>
            <a:pPr algn="r"/>
            <a:r>
              <a:rPr lang="nl-NL" sz="2400" dirty="0"/>
              <a:t>30 km voor de auto</a:t>
            </a:r>
          </a:p>
          <a:p>
            <a:pPr algn="r"/>
            <a:r>
              <a:rPr lang="nl-NL" sz="2400" dirty="0"/>
              <a:t>Publieke plinten</a:t>
            </a:r>
          </a:p>
        </p:txBody>
      </p:sp>
      <p:pic>
        <p:nvPicPr>
          <p:cNvPr id="5" name="Afbeelding 4" descr="Afbeelding met buitenshuis, fiets, boom, gebouw&#10;&#10;Automatisch gegenereerde beschrijving">
            <a:extLst>
              <a:ext uri="{FF2B5EF4-FFF2-40B4-BE49-F238E27FC236}">
                <a16:creationId xmlns="" xmlns:a16="http://schemas.microsoft.com/office/drawing/2014/main" id="{256982A1-F5BF-7FF5-C210-0BF0AC57F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586"/>
            <a:ext cx="8184258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3CD44E-EF46-DD92-7FC9-41237046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081"/>
          </a:xfrm>
        </p:spPr>
        <p:txBody>
          <a:bodyPr/>
          <a:lstStyle/>
          <a:p>
            <a:pPr algn="ctr"/>
            <a:r>
              <a:rPr lang="nl-NL" dirty="0"/>
              <a:t>Voorbeelden van verbetering</a:t>
            </a:r>
          </a:p>
        </p:txBody>
      </p:sp>
    </p:spTree>
    <p:extLst>
      <p:ext uri="{BB962C8B-B14F-4D97-AF65-F5344CB8AC3E}">
        <p14:creationId xmlns:p14="http://schemas.microsoft.com/office/powerpoint/2010/main" val="33738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91C394-B6EE-8908-328A-C4B990ED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8974" cy="3292475"/>
          </a:xfrm>
        </p:spPr>
        <p:txBody>
          <a:bodyPr/>
          <a:lstStyle/>
          <a:p>
            <a:r>
              <a:rPr lang="nl-NL" sz="2800" dirty="0"/>
              <a:t>‘t </a:t>
            </a:r>
            <a:r>
              <a:rPr lang="nl-NL" sz="2800" dirty="0" err="1"/>
              <a:t>Goylaan</a:t>
            </a:r>
            <a:r>
              <a:rPr lang="nl-NL" sz="2800" dirty="0"/>
              <a:t>, Utrecht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 descr="Afbeelding met buitenshuis, weg, scène, boom&#10;&#10;Automatisch gegenereerde beschrijving">
            <a:extLst>
              <a:ext uri="{FF2B5EF4-FFF2-40B4-BE49-F238E27FC236}">
                <a16:creationId xmlns="" xmlns:a16="http://schemas.microsoft.com/office/drawing/2014/main" id="{F7AF5F35-89D1-5AB7-A8EB-49C78929A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20" y="0"/>
            <a:ext cx="5922180" cy="6873780"/>
          </a:xfrm>
        </p:spPr>
      </p:pic>
    </p:spTree>
    <p:extLst>
      <p:ext uri="{BB962C8B-B14F-4D97-AF65-F5344CB8AC3E}">
        <p14:creationId xmlns:p14="http://schemas.microsoft.com/office/powerpoint/2010/main" val="13020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B4D50F-C58E-C8F9-28CB-833B86C8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2849"/>
            <a:ext cx="5073444" cy="1890919"/>
          </a:xfrm>
        </p:spPr>
        <p:txBody>
          <a:bodyPr>
            <a:normAutofit/>
          </a:bodyPr>
          <a:lstStyle/>
          <a:p>
            <a:r>
              <a:rPr lang="nl-NL" sz="2800" dirty="0"/>
              <a:t>Utrecht: eerst groen, toen asfalt… </a:t>
            </a:r>
            <a:br>
              <a:rPr lang="nl-NL" sz="28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… en nu weer groen</a:t>
            </a:r>
          </a:p>
        </p:txBody>
      </p:sp>
      <p:pic>
        <p:nvPicPr>
          <p:cNvPr id="5" name="Tijdelijke aanduiding voor inhoud 4" descr="Afbeelding met buitenshuis, wolk, hemel, gebouw&#10;&#10;Automatisch gegenereerde beschrijving">
            <a:extLst>
              <a:ext uri="{FF2B5EF4-FFF2-40B4-BE49-F238E27FC236}">
                <a16:creationId xmlns="" xmlns:a16="http://schemas.microsoft.com/office/drawing/2014/main" id="{CE4C1B06-80F5-C201-F367-021367D06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6" y="3244644"/>
            <a:ext cx="5420033" cy="3613355"/>
          </a:xfrm>
        </p:spPr>
      </p:pic>
      <p:pic>
        <p:nvPicPr>
          <p:cNvPr id="7" name="Afbeelding 6" descr="Afbeelding met buitenshuis, zwart-wit, hemel, weg&#10;&#10;Automatisch gegenereerde beschrijving">
            <a:extLst>
              <a:ext uri="{FF2B5EF4-FFF2-40B4-BE49-F238E27FC236}">
                <a16:creationId xmlns="" xmlns:a16="http://schemas.microsoft.com/office/drawing/2014/main" id="{B9B81401-36E1-793B-CA94-8840E32E5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3048000"/>
            <a:ext cx="5714479" cy="3810001"/>
          </a:xfrm>
          <a:prstGeom prst="rect">
            <a:avLst/>
          </a:prstGeom>
        </p:spPr>
      </p:pic>
      <p:pic>
        <p:nvPicPr>
          <p:cNvPr id="9" name="Afbeelding 8" descr="Afbeelding met boom, buitenshuis, hemel, plant&#10;&#10;Automatisch gegenereerde beschrijving">
            <a:extLst>
              <a:ext uri="{FF2B5EF4-FFF2-40B4-BE49-F238E27FC236}">
                <a16:creationId xmlns="" xmlns:a16="http://schemas.microsoft.com/office/drawing/2014/main" id="{518BBDE8-E2D4-6C1B-E142-929A91B7E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4" y="0"/>
            <a:ext cx="55863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03BA5E8-46E4-29AD-4AD3-8D1ABF0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42703" cy="3233481"/>
          </a:xfrm>
        </p:spPr>
        <p:txBody>
          <a:bodyPr>
            <a:normAutofit/>
          </a:bodyPr>
          <a:lstStyle/>
          <a:p>
            <a:r>
              <a:rPr lang="nl-NL" sz="2800" dirty="0"/>
              <a:t>Langestraat, Alkmaar</a:t>
            </a:r>
            <a:r>
              <a:rPr lang="nl-NL" sz="2400" b="1" dirty="0"/>
              <a:t/>
            </a:r>
            <a:br>
              <a:rPr lang="nl-NL" sz="2400" b="1" dirty="0"/>
            </a:br>
            <a:r>
              <a:rPr lang="nl-NL" sz="2400" b="1" dirty="0"/>
              <a:t/>
            </a:r>
            <a:br>
              <a:rPr lang="nl-NL" sz="2400" b="1" dirty="0"/>
            </a:br>
            <a:endParaRPr lang="nl-NL" sz="2400" dirty="0"/>
          </a:p>
        </p:txBody>
      </p:sp>
      <p:pic>
        <p:nvPicPr>
          <p:cNvPr id="6" name="Tijdelijke aanduiding voor inhoud 5" descr="Afbeelding met buitenshuis, gebouw, straat, weg&#10;&#10;Automatisch gegenereerde beschrijving">
            <a:extLst>
              <a:ext uri="{FF2B5EF4-FFF2-40B4-BE49-F238E27FC236}">
                <a16:creationId xmlns="" xmlns:a16="http://schemas.microsoft.com/office/drawing/2014/main" id="{6582627C-C5B3-46C1-A865-BC6BEAB95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0"/>
            <a:ext cx="4935794" cy="3333107"/>
          </a:xfrm>
        </p:spPr>
      </p:pic>
      <p:pic>
        <p:nvPicPr>
          <p:cNvPr id="5" name="Afbeelding 4" descr="Afbeelding met buitenshuis, gebouw, schoeisel, kleding&#10;&#10;Automatisch gegenereerde beschrijving">
            <a:extLst>
              <a:ext uri="{FF2B5EF4-FFF2-40B4-BE49-F238E27FC236}">
                <a16:creationId xmlns="" xmlns:a16="http://schemas.microsoft.com/office/drawing/2014/main" id="{D68F1484-45AA-7821-820D-D2013B4B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6" y="3156154"/>
            <a:ext cx="4935794" cy="370184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35090E8A-6BC5-BCC2-7D10-E2EA2A0D8F60}"/>
              </a:ext>
            </a:extLst>
          </p:cNvPr>
          <p:cNvSpPr txBox="1"/>
          <p:nvPr/>
        </p:nvSpPr>
        <p:spPr>
          <a:xfrm>
            <a:off x="5948515" y="2369574"/>
            <a:ext cx="103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1974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1CAB3D50-FDE5-9D73-21D2-959C47284AE6}"/>
              </a:ext>
            </a:extLst>
          </p:cNvPr>
          <p:cNvSpPr txBox="1"/>
          <p:nvPr/>
        </p:nvSpPr>
        <p:spPr>
          <a:xfrm>
            <a:off x="5948516" y="4021394"/>
            <a:ext cx="115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2024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5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2CE2063-9956-3A31-7017-E8B73583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365125"/>
            <a:ext cx="5466735" cy="1935623"/>
          </a:xfrm>
        </p:spPr>
        <p:txBody>
          <a:bodyPr>
            <a:normAutofit/>
          </a:bodyPr>
          <a:lstStyle/>
          <a:p>
            <a:r>
              <a:rPr lang="nl-NL" sz="2800" dirty="0"/>
              <a:t>Recent: De Laat-West</a:t>
            </a:r>
          </a:p>
        </p:txBody>
      </p:sp>
      <p:pic>
        <p:nvPicPr>
          <p:cNvPr id="5" name="Tijdelijke aanduiding voor inhoud 4" descr="Afbeelding met buitenshuis, hemel, gebouw, kleding&#10;&#10;Automatisch gegenereerde beschrijving">
            <a:extLst>
              <a:ext uri="{FF2B5EF4-FFF2-40B4-BE49-F238E27FC236}">
                <a16:creationId xmlns="" xmlns:a16="http://schemas.microsoft.com/office/drawing/2014/main" id="{E992C679-2DB1-0869-3F36-E97C60C8D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3" y="-1"/>
            <a:ext cx="6431867" cy="4286865"/>
          </a:xfrm>
        </p:spPr>
      </p:pic>
      <p:pic>
        <p:nvPicPr>
          <p:cNvPr id="6" name="Afbeelding 5" descr="Afbeelding met Menselijk gezicht, persoon, kleding, glimlach&#10;&#10;Automatisch gegenereerde beschrijving">
            <a:extLst>
              <a:ext uri="{FF2B5EF4-FFF2-40B4-BE49-F238E27FC236}">
                <a16:creationId xmlns="" xmlns:a16="http://schemas.microsoft.com/office/drawing/2014/main" id="{E0638F09-FD4C-5B36-8513-20E65A834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550"/>
            <a:ext cx="3440450" cy="34404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3A485CD9-1729-55CD-5801-5137D8032E40}"/>
              </a:ext>
            </a:extLst>
          </p:cNvPr>
          <p:cNvSpPr txBox="1"/>
          <p:nvPr/>
        </p:nvSpPr>
        <p:spPr>
          <a:xfrm>
            <a:off x="3648607" y="4923215"/>
            <a:ext cx="8651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Maar Rijksbouwmeester Francesco Veenstra zegt:</a:t>
            </a:r>
          </a:p>
          <a:p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“Het gaat niet meer om de huidige binnenstad,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maar wat er omheen gebeurt”</a:t>
            </a:r>
          </a:p>
        </p:txBody>
      </p:sp>
    </p:spTree>
    <p:extLst>
      <p:ext uri="{BB962C8B-B14F-4D97-AF65-F5344CB8AC3E}">
        <p14:creationId xmlns:p14="http://schemas.microsoft.com/office/powerpoint/2010/main" val="2019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378</Words>
  <Application>Microsoft Office PowerPoint</Application>
  <PresentationFormat>Breedbeeld</PresentationFormat>
  <Paragraphs>77</Paragraphs>
  <Slides>22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De gemeentelijke mobiliteitsvisie…</vt:lpstr>
      <vt:lpstr>Onze visie…</vt:lpstr>
      <vt:lpstr>Wat betekent dat?</vt:lpstr>
      <vt:lpstr>Voorbeelden van verbetering</vt:lpstr>
      <vt:lpstr>‘t Goylaan, Utrecht   </vt:lpstr>
      <vt:lpstr>Utrecht: eerst groen, toen asfalt…   … en nu weer groen</vt:lpstr>
      <vt:lpstr>Langestraat, Alkmaar  </vt:lpstr>
      <vt:lpstr>Recent: De Laat-West</vt:lpstr>
      <vt:lpstr>PowerPoint-presentatie</vt:lpstr>
      <vt:lpstr>Onze visie in drie beelden:</vt:lpstr>
      <vt:lpstr>PowerPoint-presentatie</vt:lpstr>
      <vt:lpstr>Blauwe / rode / groene lopers nu:</vt:lpstr>
      <vt:lpstr>Hoe kunnen de lopers er straks uitzien?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van de 20e eeuw…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van der Maas</dc:creator>
  <cp:lastModifiedBy>Boonekamp</cp:lastModifiedBy>
  <cp:revision>144</cp:revision>
  <dcterms:created xsi:type="dcterms:W3CDTF">2023-09-20T19:34:23Z</dcterms:created>
  <dcterms:modified xsi:type="dcterms:W3CDTF">2024-02-01T10:21:26Z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1517605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