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1" r:id="rId3"/>
    <p:sldId id="259" r:id="rId4"/>
    <p:sldId id="264" r:id="rId5"/>
    <p:sldId id="269" r:id="rId6"/>
    <p:sldId id="267" r:id="rId7"/>
    <p:sldId id="258" r:id="rId8"/>
    <p:sldId id="260" r:id="rId9"/>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9" autoAdjust="0"/>
    <p:restoredTop sz="86399" autoAdjust="0"/>
  </p:normalViewPr>
  <p:slideViewPr>
    <p:cSldViewPr snapToGrid="0">
      <p:cViewPr varScale="1">
        <p:scale>
          <a:sx n="103" d="100"/>
          <a:sy n="103" d="100"/>
        </p:scale>
        <p:origin x="96" y="444"/>
      </p:cViewPr>
      <p:guideLst/>
    </p:cSldViewPr>
  </p:slideViewPr>
  <p:outlineViewPr>
    <p:cViewPr>
      <p:scale>
        <a:sx n="33" d="100"/>
        <a:sy n="33" d="100"/>
      </p:scale>
      <p:origin x="0" y="-3888"/>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2" d="100"/>
          <a:sy n="72" d="100"/>
        </p:scale>
        <p:origin x="251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672500-0A4D-41F6-A9BA-033B662F46CE}" type="datetimeFigureOut">
              <a:rPr lang="nl-NL" smtClean="0"/>
              <a:t>1-2-2024</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30F71F0-0C2C-4476-A370-1ED304687605}" type="slidenum">
              <a:rPr lang="nl-NL" smtClean="0"/>
              <a:t>‹nr.›</a:t>
            </a:fld>
            <a:endParaRPr lang="nl-NL"/>
          </a:p>
        </p:txBody>
      </p:sp>
    </p:spTree>
    <p:extLst>
      <p:ext uri="{BB962C8B-B14F-4D97-AF65-F5344CB8AC3E}">
        <p14:creationId xmlns:p14="http://schemas.microsoft.com/office/powerpoint/2010/main" val="123834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CACB82D-2712-1BCD-C62D-A7779D2CFAA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 xmlns:a16="http://schemas.microsoft.com/office/drawing/2014/main" id="{D3645B39-86F4-3C5F-9D82-1C381EF792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 xmlns:a16="http://schemas.microsoft.com/office/drawing/2014/main" id="{22854747-F0AA-0D46-CED5-0625C760059C}"/>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5" name="Tijdelijke aanduiding voor voettekst 4">
            <a:extLst>
              <a:ext uri="{FF2B5EF4-FFF2-40B4-BE49-F238E27FC236}">
                <a16:creationId xmlns="" xmlns:a16="http://schemas.microsoft.com/office/drawing/2014/main" id="{8EC91709-CD5A-EC35-1B65-20F1E394CA1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626E40C5-1407-C6A9-BB45-9668B0F9F5B6}"/>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114825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6023F81-1158-CDFE-076E-F620AAD0433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 xmlns:a16="http://schemas.microsoft.com/office/drawing/2014/main" id="{6B6E8B31-F1CD-A20F-0E58-EF5A93CDE51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82B20355-7288-114A-75B4-F1426C39D1E8}"/>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5" name="Tijdelijke aanduiding voor voettekst 4">
            <a:extLst>
              <a:ext uri="{FF2B5EF4-FFF2-40B4-BE49-F238E27FC236}">
                <a16:creationId xmlns="" xmlns:a16="http://schemas.microsoft.com/office/drawing/2014/main" id="{703CB061-0E35-1A65-0C91-F78E796838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CD7171F2-78A7-9DB5-6126-664196D7AA5B}"/>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255758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A690E328-EC7A-9B33-DD65-7C860D131D5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 xmlns:a16="http://schemas.microsoft.com/office/drawing/2014/main" id="{9A4A56E6-5DEA-0FBC-CED1-A276A127183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29F19753-AF82-029B-D536-45AE08D0E7BD}"/>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5" name="Tijdelijke aanduiding voor voettekst 4">
            <a:extLst>
              <a:ext uri="{FF2B5EF4-FFF2-40B4-BE49-F238E27FC236}">
                <a16:creationId xmlns="" xmlns:a16="http://schemas.microsoft.com/office/drawing/2014/main" id="{6FFA8E64-7107-02D8-6E9E-65DE689AAD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52381395-FB73-9DF2-7FA9-1951C19EDE6D}"/>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351695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D290552-D2C0-AA42-0139-29A7147FD03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05CA7EA9-9787-0076-B06C-2F0F09CEE4F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6C4ECDCA-6418-C8A6-559B-A08F3143155C}"/>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5" name="Tijdelijke aanduiding voor voettekst 4">
            <a:extLst>
              <a:ext uri="{FF2B5EF4-FFF2-40B4-BE49-F238E27FC236}">
                <a16:creationId xmlns="" xmlns:a16="http://schemas.microsoft.com/office/drawing/2014/main" id="{24572546-1D58-7985-D98B-A901A9DFB31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56F1FE38-9A98-50E4-A065-2B0D772A33C9}"/>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958422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D2CDB45-A4A2-E54E-7385-2AFF5EAE5FF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 xmlns:a16="http://schemas.microsoft.com/office/drawing/2014/main" id="{C7128441-F5D2-CBAD-0296-E164B870B74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 xmlns:a16="http://schemas.microsoft.com/office/drawing/2014/main" id="{A8A24DC6-6E60-D067-8245-12E4C33AE7C8}"/>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5" name="Tijdelijke aanduiding voor voettekst 4">
            <a:extLst>
              <a:ext uri="{FF2B5EF4-FFF2-40B4-BE49-F238E27FC236}">
                <a16:creationId xmlns="" xmlns:a16="http://schemas.microsoft.com/office/drawing/2014/main" id="{923112E3-E0C1-AA8E-94A1-4515B8E6AF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2142BD03-4DB1-B5EC-15BC-C1C15F22B32A}"/>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99439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87289BE-8874-E7AD-BD26-52BFA6FCA23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D9F8238F-0648-509C-4209-C1C4FC2D89E1}"/>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CB430EF2-4BC4-0546-9F63-56F1E3C6B54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62BD3C70-3AC4-394D-AEA4-E269D7A578A2}"/>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6" name="Tijdelijke aanduiding voor voettekst 5">
            <a:extLst>
              <a:ext uri="{FF2B5EF4-FFF2-40B4-BE49-F238E27FC236}">
                <a16:creationId xmlns="" xmlns:a16="http://schemas.microsoft.com/office/drawing/2014/main" id="{2F1FD901-D816-585A-5163-0B7C1F13896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AC0F6E9F-8DD7-F04D-8D43-18102CF00D75}"/>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201265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C72E09C-9BD5-C857-97C9-E172DD0A65F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 xmlns:a16="http://schemas.microsoft.com/office/drawing/2014/main" id="{2058EC0F-D2A4-B771-3AB6-FEB48E6400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 xmlns:a16="http://schemas.microsoft.com/office/drawing/2014/main" id="{813C1EC7-33E1-40CB-1070-F1DDCBE3CEF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25DD9C42-3876-1657-E24D-046ED75B3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 xmlns:a16="http://schemas.microsoft.com/office/drawing/2014/main" id="{4D6DDF93-BAB8-34DA-3CC2-B14C30DD794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010441B5-82E8-3FB0-FD54-57429B91E377}"/>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8" name="Tijdelijke aanduiding voor voettekst 7">
            <a:extLst>
              <a:ext uri="{FF2B5EF4-FFF2-40B4-BE49-F238E27FC236}">
                <a16:creationId xmlns="" xmlns:a16="http://schemas.microsoft.com/office/drawing/2014/main" id="{4B0B0123-9970-60CD-DD26-423EE421F91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 xmlns:a16="http://schemas.microsoft.com/office/drawing/2014/main" id="{371CEDCE-E8D6-8041-ADCA-97E5FEABBE12}"/>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58770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ADB9F47-5BDD-7921-85DC-6A2485BB8C9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 xmlns:a16="http://schemas.microsoft.com/office/drawing/2014/main" id="{EB41BB45-0E49-D5DD-7749-58A49ABD60DB}"/>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4" name="Tijdelijke aanduiding voor voettekst 3">
            <a:extLst>
              <a:ext uri="{FF2B5EF4-FFF2-40B4-BE49-F238E27FC236}">
                <a16:creationId xmlns="" xmlns:a16="http://schemas.microsoft.com/office/drawing/2014/main" id="{1EA287B6-6E9F-BD2C-2DA3-FDD4A99C007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 xmlns:a16="http://schemas.microsoft.com/office/drawing/2014/main" id="{2CE2FC54-1F35-2FD2-0190-3800F27769EA}"/>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370748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B4971632-6D1A-6530-7BAA-E021418AC425}"/>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3" name="Tijdelijke aanduiding voor voettekst 2">
            <a:extLst>
              <a:ext uri="{FF2B5EF4-FFF2-40B4-BE49-F238E27FC236}">
                <a16:creationId xmlns="" xmlns:a16="http://schemas.microsoft.com/office/drawing/2014/main" id="{59D9571A-E438-C3DF-83CC-A060C3A4BDD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 xmlns:a16="http://schemas.microsoft.com/office/drawing/2014/main" id="{2CDEB1ED-E641-3B89-D72B-4C410B3178EE}"/>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225787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9654680-A100-9C57-856A-8077B124038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 xmlns:a16="http://schemas.microsoft.com/office/drawing/2014/main" id="{16D835F1-7BD0-A094-2C10-A757B2F63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07F449D4-4D05-2B72-2636-0E1CD5148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EF76A181-473A-8896-FD2C-024A7C36F155}"/>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6" name="Tijdelijke aanduiding voor voettekst 5">
            <a:extLst>
              <a:ext uri="{FF2B5EF4-FFF2-40B4-BE49-F238E27FC236}">
                <a16:creationId xmlns="" xmlns:a16="http://schemas.microsoft.com/office/drawing/2014/main" id="{677493E8-AF33-8C63-22EA-A0E7958D498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1C1B4569-2705-55B5-3E5E-3FD90FCDD63B}"/>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103505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F7E2FA5-7F85-3535-D19A-4D5B8FE4045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 xmlns:a16="http://schemas.microsoft.com/office/drawing/2014/main" id="{3C4E7D00-1DE7-DB55-CB4A-F254AE1439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0778AEFF-F505-5D4A-E1F0-3D4BBD8860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FC32D690-976F-3B13-12E6-379418A39498}"/>
              </a:ext>
            </a:extLst>
          </p:cNvPr>
          <p:cNvSpPr>
            <a:spLocks noGrp="1"/>
          </p:cNvSpPr>
          <p:nvPr>
            <p:ph type="dt" sz="half" idx="10"/>
          </p:nvPr>
        </p:nvSpPr>
        <p:spPr/>
        <p:txBody>
          <a:bodyPr/>
          <a:lstStyle/>
          <a:p>
            <a:fld id="{A2F1460C-71A7-436A-893A-9B3A0CCE8971}" type="datetimeFigureOut">
              <a:rPr lang="nl-NL" smtClean="0"/>
              <a:t>1-2-2024</a:t>
            </a:fld>
            <a:endParaRPr lang="nl-NL"/>
          </a:p>
        </p:txBody>
      </p:sp>
      <p:sp>
        <p:nvSpPr>
          <p:cNvPr id="6" name="Tijdelijke aanduiding voor voettekst 5">
            <a:extLst>
              <a:ext uri="{FF2B5EF4-FFF2-40B4-BE49-F238E27FC236}">
                <a16:creationId xmlns="" xmlns:a16="http://schemas.microsoft.com/office/drawing/2014/main" id="{2B43AC77-A049-D606-7F9D-990DAD72C7B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518265BD-73F2-3E4B-7724-0BC46F5AEC28}"/>
              </a:ext>
            </a:extLst>
          </p:cNvPr>
          <p:cNvSpPr>
            <a:spLocks noGrp="1"/>
          </p:cNvSpPr>
          <p:nvPr>
            <p:ph type="sldNum" sz="quarter" idx="12"/>
          </p:nvPr>
        </p:nvSpPr>
        <p:spPr/>
        <p:txBody>
          <a:bodyPr/>
          <a:lstStyle/>
          <a:p>
            <a:fld id="{3F261195-EF99-488E-8218-F933FAD1CC3D}" type="slidenum">
              <a:rPr lang="nl-NL" smtClean="0"/>
              <a:t>‹nr.›</a:t>
            </a:fld>
            <a:endParaRPr lang="nl-NL"/>
          </a:p>
        </p:txBody>
      </p:sp>
    </p:spTree>
    <p:extLst>
      <p:ext uri="{BB962C8B-B14F-4D97-AF65-F5344CB8AC3E}">
        <p14:creationId xmlns:p14="http://schemas.microsoft.com/office/powerpoint/2010/main" val="215798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114A7834-7394-4B29-60BF-1481E2BEB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 xmlns:a16="http://schemas.microsoft.com/office/drawing/2014/main" id="{A6D3622B-2728-3FC0-4E0A-59BDBF367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42445FFC-2302-CF5D-3FEE-9BB2F7233D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2F1460C-71A7-436A-893A-9B3A0CCE8971}" type="datetimeFigureOut">
              <a:rPr lang="nl-NL" smtClean="0"/>
              <a:t>1-2-2024</a:t>
            </a:fld>
            <a:endParaRPr lang="nl-NL"/>
          </a:p>
        </p:txBody>
      </p:sp>
      <p:sp>
        <p:nvSpPr>
          <p:cNvPr id="5" name="Tijdelijke aanduiding voor voettekst 4">
            <a:extLst>
              <a:ext uri="{FF2B5EF4-FFF2-40B4-BE49-F238E27FC236}">
                <a16:creationId xmlns="" xmlns:a16="http://schemas.microsoft.com/office/drawing/2014/main" id="{C74F6A80-33A3-7932-5AE2-D60A56C4C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 xmlns:a16="http://schemas.microsoft.com/office/drawing/2014/main" id="{CAD1E9F7-70EF-2C4D-1C17-CAF7DFF7C8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261195-EF99-488E-8218-F933FAD1CC3D}" type="slidenum">
              <a:rPr lang="nl-NL" smtClean="0"/>
              <a:t>‹nr.›</a:t>
            </a:fld>
            <a:endParaRPr lang="nl-NL"/>
          </a:p>
        </p:txBody>
      </p:sp>
    </p:spTree>
    <p:extLst>
      <p:ext uri="{BB962C8B-B14F-4D97-AF65-F5344CB8AC3E}">
        <p14:creationId xmlns:p14="http://schemas.microsoft.com/office/powerpoint/2010/main" val="286601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68AF5748-FED8-45BA-8631-26D1D10F32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B5159F74-C905-B0CB-926D-1B2BD65F2352}"/>
              </a:ext>
            </a:extLst>
          </p:cNvPr>
          <p:cNvSpPr>
            <a:spLocks noGrp="1"/>
          </p:cNvSpPr>
          <p:nvPr>
            <p:ph type="ctrTitle"/>
          </p:nvPr>
        </p:nvSpPr>
        <p:spPr>
          <a:xfrm>
            <a:off x="477981" y="1122363"/>
            <a:ext cx="4023360" cy="3204134"/>
          </a:xfrm>
        </p:spPr>
        <p:txBody>
          <a:bodyPr anchor="b">
            <a:normAutofit/>
          </a:bodyPr>
          <a:lstStyle/>
          <a:p>
            <a:pPr algn="l"/>
            <a:r>
              <a:rPr lang="nl-NL" sz="4800" dirty="0"/>
              <a:t>Toekomstige mobiliteit, leefbaarheid &amp; woningbouw</a:t>
            </a:r>
          </a:p>
        </p:txBody>
      </p:sp>
      <p:sp>
        <p:nvSpPr>
          <p:cNvPr id="3" name="Ondertitel 2">
            <a:extLst>
              <a:ext uri="{FF2B5EF4-FFF2-40B4-BE49-F238E27FC236}">
                <a16:creationId xmlns="" xmlns:a16="http://schemas.microsoft.com/office/drawing/2014/main" id="{0439AA4D-75BD-A6D7-5BB8-9E458E09740C}"/>
              </a:ext>
            </a:extLst>
          </p:cNvPr>
          <p:cNvSpPr>
            <a:spLocks noGrp="1"/>
          </p:cNvSpPr>
          <p:nvPr>
            <p:ph type="subTitle" idx="1"/>
          </p:nvPr>
        </p:nvSpPr>
        <p:spPr>
          <a:xfrm>
            <a:off x="477981" y="4872922"/>
            <a:ext cx="3933306" cy="1208141"/>
          </a:xfrm>
        </p:spPr>
        <p:txBody>
          <a:bodyPr>
            <a:normAutofit/>
          </a:bodyPr>
          <a:lstStyle/>
          <a:p>
            <a:pPr algn="l"/>
            <a:r>
              <a:rPr lang="nl-NL" sz="2000" dirty="0"/>
              <a:t>Fionnuala Dollé</a:t>
            </a:r>
          </a:p>
          <a:p>
            <a:pPr algn="l"/>
            <a:r>
              <a:rPr lang="nl-NL" sz="1000" dirty="0"/>
              <a:t>31 januari 2024</a:t>
            </a:r>
          </a:p>
        </p:txBody>
      </p:sp>
      <p:sp>
        <p:nvSpPr>
          <p:cNvPr id="19" name="Rectangle 18">
            <a:extLst>
              <a:ext uri="{FF2B5EF4-FFF2-40B4-BE49-F238E27FC236}">
                <a16:creationId xmlns=""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Afbeelding 4" descr="Afbeelding met tekst, Lettertype, schermopname, logo&#10;&#10;Automatisch gegenereerde beschrijving">
            <a:extLst>
              <a:ext uri="{FF2B5EF4-FFF2-40B4-BE49-F238E27FC236}">
                <a16:creationId xmlns="" xmlns:a16="http://schemas.microsoft.com/office/drawing/2014/main" id="{67419379-4338-4596-D07E-0F53E2ABB9FF}"/>
              </a:ext>
            </a:extLst>
          </p:cNvPr>
          <p:cNvPicPr>
            <a:picLocks noChangeAspect="1"/>
          </p:cNvPicPr>
          <p:nvPr/>
        </p:nvPicPr>
        <p:blipFill rotWithShape="1">
          <a:blip r:embed="rId2">
            <a:extLst>
              <a:ext uri="{28A0092B-C50C-407E-A947-70E740481C1C}">
                <a14:useLocalDpi xmlns:a14="http://schemas.microsoft.com/office/drawing/2010/main" val="0"/>
              </a:ext>
            </a:extLst>
          </a:blip>
          <a:srcRect b="303"/>
          <a:stretch/>
        </p:blipFill>
        <p:spPr>
          <a:xfrm>
            <a:off x="5551809" y="625683"/>
            <a:ext cx="5471961" cy="5455380"/>
          </a:xfrm>
          <a:prstGeom prst="rect">
            <a:avLst/>
          </a:prstGeom>
        </p:spPr>
      </p:pic>
    </p:spTree>
    <p:extLst>
      <p:ext uri="{BB962C8B-B14F-4D97-AF65-F5344CB8AC3E}">
        <p14:creationId xmlns:p14="http://schemas.microsoft.com/office/powerpoint/2010/main" val="257896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el 1">
            <a:extLst>
              <a:ext uri="{FF2B5EF4-FFF2-40B4-BE49-F238E27FC236}">
                <a16:creationId xmlns="" xmlns:a16="http://schemas.microsoft.com/office/drawing/2014/main" id="{5C4EC709-2F54-9837-BE24-6B749755BB07}"/>
              </a:ext>
            </a:extLst>
          </p:cNvPr>
          <p:cNvSpPr>
            <a:spLocks noGrp="1"/>
          </p:cNvSpPr>
          <p:nvPr>
            <p:ph type="title"/>
          </p:nvPr>
        </p:nvSpPr>
        <p:spPr>
          <a:xfrm>
            <a:off x="838200" y="365125"/>
            <a:ext cx="10515600" cy="1325563"/>
          </a:xfrm>
        </p:spPr>
        <p:txBody>
          <a:bodyPr/>
          <a:lstStyle/>
          <a:p>
            <a:r>
              <a:rPr lang="nl-NL" dirty="0"/>
              <a:t>Woningbouwopgave </a:t>
            </a:r>
          </a:p>
        </p:txBody>
      </p:sp>
      <p:sp>
        <p:nvSpPr>
          <p:cNvPr id="7" name="Tijdelijke aanduiding voor inhoud 2">
            <a:extLst>
              <a:ext uri="{FF2B5EF4-FFF2-40B4-BE49-F238E27FC236}">
                <a16:creationId xmlns="" xmlns:a16="http://schemas.microsoft.com/office/drawing/2014/main" id="{531D1282-629C-E60B-993B-9322E0D23481}"/>
              </a:ext>
            </a:extLst>
          </p:cNvPr>
          <p:cNvSpPr>
            <a:spLocks noGrp="1"/>
          </p:cNvSpPr>
          <p:nvPr>
            <p:ph idx="1"/>
          </p:nvPr>
        </p:nvSpPr>
        <p:spPr>
          <a:xfrm>
            <a:off x="838199" y="1825625"/>
            <a:ext cx="11077575" cy="4351338"/>
          </a:xfrm>
        </p:spPr>
        <p:txBody>
          <a:bodyPr>
            <a:normAutofit fontScale="92500" lnSpcReduction="10000"/>
          </a:bodyPr>
          <a:lstStyle/>
          <a:p>
            <a:r>
              <a:rPr lang="nl-NL" dirty="0"/>
              <a:t>Woonakkoord Regio Alkmaar geeft aan: </a:t>
            </a:r>
            <a:br>
              <a:rPr lang="nl-NL" dirty="0"/>
            </a:br>
            <a:r>
              <a:rPr lang="nl-NL" dirty="0"/>
              <a:t>- tot 2030 jaarlijks minimaal 2.000 woningen toevoeging.</a:t>
            </a:r>
            <a:br>
              <a:rPr lang="nl-NL" dirty="0"/>
            </a:br>
            <a:r>
              <a:rPr lang="nl-NL" dirty="0"/>
              <a:t>- en tot 2040 richten op 25.000-33.000 woningen, in alle segmenten. </a:t>
            </a:r>
            <a:br>
              <a:rPr lang="nl-NL" dirty="0"/>
            </a:br>
            <a:endParaRPr lang="nl-NL" dirty="0"/>
          </a:p>
          <a:p>
            <a:r>
              <a:rPr lang="nl-NL" dirty="0"/>
              <a:t>Versnelling van woningbouwrealisatie is essentieel, maar lukt momenteel niet, omdat:</a:t>
            </a:r>
            <a:br>
              <a:rPr lang="nl-NL" dirty="0"/>
            </a:br>
            <a:r>
              <a:rPr lang="nl-NL" dirty="0"/>
              <a:t>- Huidige parkeernormennota 2017-2027 is aan vernieuwing toe. </a:t>
            </a:r>
            <a:br>
              <a:rPr lang="nl-NL" dirty="0"/>
            </a:br>
            <a:r>
              <a:rPr lang="nl-NL" sz="1500" dirty="0"/>
              <a:t>     (gebaseerd op de landelijke cijfers uit 2012 van het kenniscentrum voor verkeer en vervoer, CROW)</a:t>
            </a:r>
            <a:br>
              <a:rPr lang="nl-NL" sz="1500" dirty="0"/>
            </a:br>
            <a:r>
              <a:rPr lang="nl-NL" dirty="0"/>
              <a:t>- Nieuwe mobiliteitsvisie wordt in juni 2024 verwacht</a:t>
            </a:r>
            <a:br>
              <a:rPr lang="nl-NL" dirty="0"/>
            </a:br>
            <a:r>
              <a:rPr lang="nl-NL" dirty="0"/>
              <a:t>- Stedenbouwkundigbureau bezig met ontwikkelbeelden, maar zijn nog </a:t>
            </a:r>
            <a:br>
              <a:rPr lang="nl-NL" dirty="0"/>
            </a:br>
            <a:r>
              <a:rPr lang="nl-NL" dirty="0"/>
              <a:t>   geen ontwikkelkaders. </a:t>
            </a:r>
            <a:br>
              <a:rPr lang="nl-NL" dirty="0"/>
            </a:br>
            <a:endParaRPr lang="nl-NL" dirty="0"/>
          </a:p>
          <a:p>
            <a:r>
              <a:rPr lang="nl-NL" b="1" dirty="0"/>
              <a:t>Resultaat</a:t>
            </a:r>
            <a:r>
              <a:rPr lang="nl-NL" dirty="0"/>
              <a:t>: stagnatie woningbouwlocaties – aantallen worden niet gehaald.</a:t>
            </a:r>
          </a:p>
        </p:txBody>
      </p:sp>
    </p:spTree>
    <p:extLst>
      <p:ext uri="{BB962C8B-B14F-4D97-AF65-F5344CB8AC3E}">
        <p14:creationId xmlns:p14="http://schemas.microsoft.com/office/powerpoint/2010/main" val="1116815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8354A7C0-C305-CE68-90E0-FFE1CE8BCC30}"/>
              </a:ext>
            </a:extLst>
          </p:cNvPr>
          <p:cNvSpPr>
            <a:spLocks noGrp="1"/>
          </p:cNvSpPr>
          <p:nvPr>
            <p:ph type="title"/>
          </p:nvPr>
        </p:nvSpPr>
        <p:spPr>
          <a:xfrm>
            <a:off x="841248" y="548640"/>
            <a:ext cx="3600860" cy="5431536"/>
          </a:xfrm>
        </p:spPr>
        <p:txBody>
          <a:bodyPr>
            <a:normAutofit/>
          </a:bodyPr>
          <a:lstStyle/>
          <a:p>
            <a:r>
              <a:rPr lang="nl-NL" sz="5400" i="0" dirty="0">
                <a:effectLst/>
                <a:latin typeface="IBM Plex Sans" panose="020F0502020204030204" pitchFamily="34" charset="0"/>
              </a:rPr>
              <a:t>Auto’s rijden minder, zijn groter en leger</a:t>
            </a:r>
            <a:endParaRPr lang="nl-NL" sz="5400" dirty="0"/>
          </a:p>
        </p:txBody>
      </p:sp>
      <p:sp>
        <p:nvSpPr>
          <p:cNvPr id="10" name="sketch line">
            <a:extLst>
              <a:ext uri="{FF2B5EF4-FFF2-40B4-BE49-F238E27FC236}">
                <a16:creationId xmlns=""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 xmlns:a16="http://schemas.microsoft.com/office/drawing/2014/main" id="{3CCE2E9C-16B6-1A61-8143-C1A25C9FB3D3}"/>
              </a:ext>
            </a:extLst>
          </p:cNvPr>
          <p:cNvSpPr>
            <a:spLocks noGrp="1"/>
          </p:cNvSpPr>
          <p:nvPr>
            <p:ph idx="1"/>
          </p:nvPr>
        </p:nvSpPr>
        <p:spPr>
          <a:xfrm>
            <a:off x="5126418" y="552091"/>
            <a:ext cx="6224335" cy="5431536"/>
          </a:xfrm>
        </p:spPr>
        <p:txBody>
          <a:bodyPr anchor="ctr">
            <a:normAutofit/>
          </a:bodyPr>
          <a:lstStyle/>
          <a:p>
            <a:r>
              <a:rPr lang="nl-NL" sz="2200" b="0" i="0" dirty="0">
                <a:effectLst/>
                <a:latin typeface="IBM Plex Sans" panose="020B0503050203000203" pitchFamily="34" charset="0"/>
              </a:rPr>
              <a:t>Overheidsprognoses zijn gebaseerd op toenemende betaalbaarheid van de auto. Groei van inkomens en goedkopere auto’s leiden volgens de overheidsmodellen onvermijdelijk tot groei van het autoverkeer. </a:t>
            </a:r>
          </a:p>
          <a:p>
            <a:r>
              <a:rPr lang="nl-NL" sz="2200" b="0" i="0" dirty="0">
                <a:effectLst/>
                <a:latin typeface="IBM Plex Sans" panose="020B0503050203000203" pitchFamily="34" charset="0"/>
              </a:rPr>
              <a:t>Auto’s zijn groter, zwaarder en luxer dan vijftien jaar geleden. CBS-cijfers laten zien dat we meer auto’s per inwoner bezitten (+16%), die per auto minder rijden (-6%) en minder inzittenden hebben (-9%). </a:t>
            </a:r>
          </a:p>
          <a:p>
            <a:r>
              <a:rPr lang="nl-NL" sz="2200" dirty="0">
                <a:latin typeface="IBM Plex Sans" panose="020B0503050203000203" pitchFamily="34" charset="0"/>
              </a:rPr>
              <a:t>Nieuwe woningen bouwen met huidige parkeernorm, betekent voor de toekomst nog grotere verkeersdrukte op bestaande lokale en regionale wegen.</a:t>
            </a:r>
            <a:endParaRPr lang="nl-NL" sz="2200" b="0" i="0" dirty="0">
              <a:effectLst/>
              <a:latin typeface="IBM Plex Sans" panose="020B0503050203000203" pitchFamily="34" charset="0"/>
            </a:endParaRPr>
          </a:p>
          <a:p>
            <a:pPr marL="0" indent="0">
              <a:buNone/>
            </a:pPr>
            <a:endParaRPr lang="nl-NL" sz="2200" dirty="0"/>
          </a:p>
        </p:txBody>
      </p:sp>
    </p:spTree>
    <p:extLst>
      <p:ext uri="{BB962C8B-B14F-4D97-AF65-F5344CB8AC3E}">
        <p14:creationId xmlns:p14="http://schemas.microsoft.com/office/powerpoint/2010/main" val="329948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 xmlns:a16="http://schemas.microsoft.com/office/drawing/2014/main" id="{2B97F24A-32CE-4C1C-A50D-3016B394D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05A154D8-59DE-AF63-C80C-AEE2050A62EC}"/>
              </a:ext>
            </a:extLst>
          </p:cNvPr>
          <p:cNvSpPr>
            <a:spLocks noGrp="1"/>
          </p:cNvSpPr>
          <p:nvPr>
            <p:ph type="title"/>
          </p:nvPr>
        </p:nvSpPr>
        <p:spPr>
          <a:xfrm>
            <a:off x="630936" y="639520"/>
            <a:ext cx="3429000" cy="1389305"/>
          </a:xfrm>
        </p:spPr>
        <p:txBody>
          <a:bodyPr anchor="b">
            <a:normAutofit/>
          </a:bodyPr>
          <a:lstStyle/>
          <a:p>
            <a:r>
              <a:rPr lang="nl-NL" sz="3800" dirty="0"/>
              <a:t>Stijging deelautogebruik</a:t>
            </a:r>
          </a:p>
        </p:txBody>
      </p:sp>
      <p:sp>
        <p:nvSpPr>
          <p:cNvPr id="32" name="sketch line">
            <a:extLst>
              <a:ext uri="{FF2B5EF4-FFF2-40B4-BE49-F238E27FC236}">
                <a16:creationId xmlns="" xmlns:a16="http://schemas.microsoft.com/office/drawing/2014/main" id="{6357EC4F-235E-4222-A36F-C7878ACE37F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 xmlns:a16="http://schemas.microsoft.com/office/drawing/2014/main" id="{E01BB38E-B624-3823-6E62-A3F4047F7C07}"/>
              </a:ext>
            </a:extLst>
          </p:cNvPr>
          <p:cNvSpPr>
            <a:spLocks noGrp="1"/>
          </p:cNvSpPr>
          <p:nvPr>
            <p:ph idx="1"/>
          </p:nvPr>
        </p:nvSpPr>
        <p:spPr>
          <a:xfrm>
            <a:off x="264319" y="2857500"/>
            <a:ext cx="4843462" cy="3907632"/>
          </a:xfrm>
        </p:spPr>
        <p:txBody>
          <a:bodyPr anchor="t">
            <a:noAutofit/>
          </a:bodyPr>
          <a:lstStyle/>
          <a:p>
            <a:r>
              <a:rPr lang="nl-NL" sz="2000" dirty="0"/>
              <a:t>Nu maakt slechts 2% van de bevolking gebruik van een of meer vormen van autodelen.</a:t>
            </a:r>
          </a:p>
          <a:p>
            <a:r>
              <a:rPr lang="nl-NL" sz="2000" dirty="0"/>
              <a:t>In 2030 zal ca. 7% van de reisbewegingen in de stad met gedeelde vervoersmiddelen zijn.</a:t>
            </a:r>
          </a:p>
          <a:p>
            <a:r>
              <a:rPr lang="nl-NL" sz="2000" dirty="0"/>
              <a:t>Expertteam Energiesysteem 2050 verwacht dat een gezin in 2050 niet meer over een eigen auto beschikt, maar wel gebruik maakt van het OV en soms een elektrische deelauto. </a:t>
            </a:r>
          </a:p>
        </p:txBody>
      </p:sp>
      <p:pic>
        <p:nvPicPr>
          <p:cNvPr id="5" name="Afbeelding 4">
            <a:extLst>
              <a:ext uri="{FF2B5EF4-FFF2-40B4-BE49-F238E27FC236}">
                <a16:creationId xmlns="" xmlns:a16="http://schemas.microsoft.com/office/drawing/2014/main" id="{EB626837-ABA1-F946-6468-26E6CF59F82E}"/>
              </a:ext>
            </a:extLst>
          </p:cNvPr>
          <p:cNvPicPr>
            <a:picLocks noChangeAspect="1"/>
          </p:cNvPicPr>
          <p:nvPr/>
        </p:nvPicPr>
        <p:blipFill>
          <a:blip r:embed="rId2"/>
          <a:stretch>
            <a:fillRect/>
          </a:stretch>
        </p:blipFill>
        <p:spPr>
          <a:xfrm>
            <a:off x="5329238" y="848734"/>
            <a:ext cx="6228778" cy="5160531"/>
          </a:xfrm>
          <a:prstGeom prst="rect">
            <a:avLst/>
          </a:prstGeom>
        </p:spPr>
      </p:pic>
    </p:spTree>
    <p:extLst>
      <p:ext uri="{BB962C8B-B14F-4D97-AF65-F5344CB8AC3E}">
        <p14:creationId xmlns:p14="http://schemas.microsoft.com/office/powerpoint/2010/main" val="28308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8E2AB3DE-96CD-6915-74BF-CE72833D93C9}"/>
              </a:ext>
            </a:extLst>
          </p:cNvPr>
          <p:cNvSpPr>
            <a:spLocks noGrp="1"/>
          </p:cNvSpPr>
          <p:nvPr>
            <p:ph type="title"/>
          </p:nvPr>
        </p:nvSpPr>
        <p:spPr>
          <a:xfrm>
            <a:off x="838200" y="365125"/>
            <a:ext cx="10515600" cy="1325563"/>
          </a:xfrm>
        </p:spPr>
        <p:txBody>
          <a:bodyPr>
            <a:normAutofit/>
          </a:bodyPr>
          <a:lstStyle/>
          <a:p>
            <a:r>
              <a:rPr lang="nl-NL" sz="5400" dirty="0"/>
              <a:t>Woningbouwopgave &amp; mobiliteit</a:t>
            </a:r>
          </a:p>
        </p:txBody>
      </p:sp>
      <p:sp>
        <p:nvSpPr>
          <p:cNvPr id="10" name="sketch line">
            <a:extLst>
              <a:ext uri="{FF2B5EF4-FFF2-40B4-BE49-F238E27FC236}">
                <a16:creationId xmlns=""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 xmlns:a16="http://schemas.microsoft.com/office/drawing/2014/main" id="{A571CCEE-211E-CAB5-7EDE-F86EB5FEB2F4}"/>
              </a:ext>
            </a:extLst>
          </p:cNvPr>
          <p:cNvSpPr>
            <a:spLocks noGrp="1"/>
          </p:cNvSpPr>
          <p:nvPr>
            <p:ph idx="1"/>
          </p:nvPr>
        </p:nvSpPr>
        <p:spPr>
          <a:xfrm>
            <a:off x="838200" y="1929384"/>
            <a:ext cx="10515600" cy="4251960"/>
          </a:xfrm>
        </p:spPr>
        <p:txBody>
          <a:bodyPr>
            <a:normAutofit fontScale="92500" lnSpcReduction="20000"/>
          </a:bodyPr>
          <a:lstStyle/>
          <a:p>
            <a:r>
              <a:rPr lang="nl-NL" sz="2200" dirty="0"/>
              <a:t>Woningbouwopgave moet aansluiten op de doelgroep en  de woningbehoefte.</a:t>
            </a:r>
          </a:p>
          <a:p>
            <a:r>
              <a:rPr lang="nl-NL" sz="2200" dirty="0"/>
              <a:t>Bouwen voor mensen in cruciale beroepen, zoals </a:t>
            </a:r>
            <a:r>
              <a:rPr lang="nl-NL" sz="2200" dirty="0">
                <a:latin typeface="vpro_vesta"/>
              </a:rPr>
              <a:t>o</a:t>
            </a:r>
            <a:r>
              <a:rPr lang="nl-NL" sz="2200" b="0" i="0" dirty="0">
                <a:effectLst/>
                <a:latin typeface="vpro_vesta"/>
              </a:rPr>
              <a:t>nderwijzers, ziekenhuispersoneel, agenten, verplegers, enz. die werken in hun stad. Ze hebben </a:t>
            </a:r>
            <a:r>
              <a:rPr lang="nl-NL" sz="2200" dirty="0"/>
              <a:t>kortere verplaatsingen binnen de stad - de auto is vaker een aanvulling op (elektrische) fiets.</a:t>
            </a:r>
          </a:p>
          <a:p>
            <a:r>
              <a:rPr lang="nl-NL" sz="2200" b="0" i="0" dirty="0">
                <a:effectLst/>
                <a:latin typeface="vpro_vesta"/>
              </a:rPr>
              <a:t>Bouwen voor doorstroming en senioren.</a:t>
            </a:r>
          </a:p>
          <a:p>
            <a:r>
              <a:rPr lang="nl-NL" sz="2200" dirty="0">
                <a:latin typeface="vpro_vesta"/>
              </a:rPr>
              <a:t>Betaalbare woningen bouwen zonder dure (ondergrondse) parkeeroplossingen.</a:t>
            </a:r>
          </a:p>
          <a:p>
            <a:r>
              <a:rPr lang="nl-NL" sz="2200" dirty="0"/>
              <a:t>Autobereikbaarheid in balans zijn met leefbaarheid door:</a:t>
            </a:r>
          </a:p>
          <a:p>
            <a:pPr marL="971550" lvl="1" indent="-514350">
              <a:buAutoNum type="arabicPeriod"/>
            </a:pPr>
            <a:r>
              <a:rPr lang="nl-NL" sz="2200" dirty="0"/>
              <a:t>Innovatie en soepele overstap naar de binnenstad middels hubs, P+R locaties, openbaar vervoer, fiets en makkelijkere deelsystemen.</a:t>
            </a:r>
          </a:p>
          <a:p>
            <a:pPr marL="971550" lvl="1" indent="-514350">
              <a:buAutoNum type="arabicPeriod"/>
            </a:pPr>
            <a:r>
              <a:rPr lang="nl-NL" sz="2200" dirty="0"/>
              <a:t>Gedifferentieerd parkeerbeleid: verbetering bereikbaarheid en ontsluiting van woningen, werk en voorzieningen via lokale wegennet en passende alternatieve parkeervoorzieningen.</a:t>
            </a:r>
          </a:p>
          <a:p>
            <a:pPr marL="971550" lvl="1" indent="-514350">
              <a:buAutoNum type="arabicPeriod"/>
            </a:pPr>
            <a:r>
              <a:rPr lang="nl-NL" sz="2200" dirty="0"/>
              <a:t>Ruimtelijke ontwikkeling: nabijheid als uitgangspunt hanteren om verkeersdruk in centra, (ring)wegen te beperken, o.a. door ontwikkeling rond OV-knopen, bouwen op locaties bij netwerken met werkgelegenheid.</a:t>
            </a:r>
          </a:p>
          <a:p>
            <a:endParaRPr lang="nl-NL" sz="2200" b="0" i="0" dirty="0">
              <a:effectLst/>
              <a:latin typeface="vpro_vesta"/>
            </a:endParaRPr>
          </a:p>
          <a:p>
            <a:pPr marL="0" indent="0">
              <a:buNone/>
            </a:pPr>
            <a:endParaRPr lang="nl-NL" sz="2200" dirty="0"/>
          </a:p>
        </p:txBody>
      </p:sp>
    </p:spTree>
    <p:extLst>
      <p:ext uri="{BB962C8B-B14F-4D97-AF65-F5344CB8AC3E}">
        <p14:creationId xmlns:p14="http://schemas.microsoft.com/office/powerpoint/2010/main" val="257419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EF6F8599-CAC2-0DD7-0DF1-7E0C01F5765A}"/>
              </a:ext>
            </a:extLst>
          </p:cNvPr>
          <p:cNvSpPr>
            <a:spLocks noGrp="1"/>
          </p:cNvSpPr>
          <p:nvPr>
            <p:ph type="title"/>
          </p:nvPr>
        </p:nvSpPr>
        <p:spPr>
          <a:xfrm>
            <a:off x="841248" y="548640"/>
            <a:ext cx="3600860" cy="5431536"/>
          </a:xfrm>
        </p:spPr>
        <p:txBody>
          <a:bodyPr>
            <a:normAutofit/>
          </a:bodyPr>
          <a:lstStyle/>
          <a:p>
            <a:r>
              <a:rPr lang="nl-NL" sz="4200" dirty="0"/>
              <a:t>Balans tussen leefbaarheid, bereikbaarheid &amp; woningbouw</a:t>
            </a:r>
          </a:p>
        </p:txBody>
      </p:sp>
      <p:sp>
        <p:nvSpPr>
          <p:cNvPr id="21" name="sketch line">
            <a:extLst>
              <a:ext uri="{FF2B5EF4-FFF2-40B4-BE49-F238E27FC236}">
                <a16:creationId xmlns=""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 xmlns:a16="http://schemas.microsoft.com/office/drawing/2014/main" id="{685530C0-9252-0A48-1A2A-4262F146A82B}"/>
              </a:ext>
            </a:extLst>
          </p:cNvPr>
          <p:cNvSpPr>
            <a:spLocks noGrp="1"/>
          </p:cNvSpPr>
          <p:nvPr>
            <p:ph idx="1"/>
          </p:nvPr>
        </p:nvSpPr>
        <p:spPr>
          <a:xfrm>
            <a:off x="5126418" y="552091"/>
            <a:ext cx="6224335" cy="5431536"/>
          </a:xfrm>
        </p:spPr>
        <p:txBody>
          <a:bodyPr anchor="ctr">
            <a:normAutofit/>
          </a:bodyPr>
          <a:lstStyle/>
          <a:p>
            <a:r>
              <a:rPr lang="nl-NL" sz="2200" dirty="0"/>
              <a:t>Inwoners en stadsbezoekers aanmoedigen auto elders aan de randen van de stad te parkeren.</a:t>
            </a:r>
          </a:p>
          <a:p>
            <a:r>
              <a:rPr lang="nl-NL" sz="2200" dirty="0"/>
              <a:t>Automobiliteit beter benutten met o.a. spreiden en mijden, verkeersmanagement, werkgevers- en onderwijsaanpak, reisinformatie, auto delen en gebruik van alternatieve mogelijkheden in stad (bijvoorbeeld via hubs en P&amp;R locaties, beter OV).</a:t>
            </a:r>
          </a:p>
          <a:p>
            <a:r>
              <a:rPr lang="nl-NL" sz="2200" dirty="0"/>
              <a:t>Innovaties stimuleren auto- en rittendelen gemakkelijker maken.</a:t>
            </a:r>
          </a:p>
          <a:p>
            <a:r>
              <a:rPr lang="nl-NL" sz="2200" dirty="0"/>
              <a:t>Ontwikkelen van meer flexibele en vraaggerichte collectieve vervoersdiensten .</a:t>
            </a:r>
          </a:p>
        </p:txBody>
      </p:sp>
    </p:spTree>
    <p:extLst>
      <p:ext uri="{BB962C8B-B14F-4D97-AF65-F5344CB8AC3E}">
        <p14:creationId xmlns:p14="http://schemas.microsoft.com/office/powerpoint/2010/main" val="379548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A52BF19D-D994-7894-189D-7CC3EF69CF33}"/>
              </a:ext>
            </a:extLst>
          </p:cNvPr>
          <p:cNvSpPr>
            <a:spLocks noGrp="1"/>
          </p:cNvSpPr>
          <p:nvPr>
            <p:ph type="title"/>
          </p:nvPr>
        </p:nvSpPr>
        <p:spPr>
          <a:xfrm>
            <a:off x="838200" y="365125"/>
            <a:ext cx="10515600" cy="1325563"/>
          </a:xfrm>
        </p:spPr>
        <p:txBody>
          <a:bodyPr>
            <a:normAutofit/>
          </a:bodyPr>
          <a:lstStyle/>
          <a:p>
            <a:r>
              <a:rPr lang="nl-NL" sz="5400" dirty="0">
                <a:latin typeface="simplistic_sans"/>
              </a:rPr>
              <a:t>A</a:t>
            </a:r>
            <a:r>
              <a:rPr lang="nl-NL" sz="5400" i="0" dirty="0">
                <a:effectLst/>
                <a:latin typeface="simplistic_sans"/>
              </a:rPr>
              <a:t>utovrije of autoluwe stad?</a:t>
            </a:r>
            <a:endParaRPr lang="nl-NL" sz="5400" dirty="0"/>
          </a:p>
        </p:txBody>
      </p:sp>
      <p:sp>
        <p:nvSpPr>
          <p:cNvPr id="10" name="sketch line">
            <a:extLst>
              <a:ext uri="{FF2B5EF4-FFF2-40B4-BE49-F238E27FC236}">
                <a16:creationId xmlns=""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 xmlns:a16="http://schemas.microsoft.com/office/drawing/2014/main" id="{6B4949E2-07D4-410E-C5D2-F577AAD832C5}"/>
              </a:ext>
            </a:extLst>
          </p:cNvPr>
          <p:cNvSpPr>
            <a:spLocks noGrp="1"/>
          </p:cNvSpPr>
          <p:nvPr>
            <p:ph idx="1"/>
          </p:nvPr>
        </p:nvSpPr>
        <p:spPr>
          <a:xfrm>
            <a:off x="838200" y="1929384"/>
            <a:ext cx="10515600" cy="4689530"/>
          </a:xfrm>
        </p:spPr>
        <p:txBody>
          <a:bodyPr>
            <a:normAutofit fontScale="92500"/>
          </a:bodyPr>
          <a:lstStyle/>
          <a:p>
            <a:r>
              <a:rPr lang="nl-NL" sz="2200" b="0" i="0" dirty="0">
                <a:effectLst/>
                <a:latin typeface="vpro_vesta"/>
              </a:rPr>
              <a:t>OV verbeteren. Uit onderzoek CBS, Utrechtse Hoogeschool en University blijkt deelauto’s steeds populairder. In hogere verstedelijking blijkt dat steeds minder mensen een auto hebben. </a:t>
            </a:r>
          </a:p>
          <a:p>
            <a:r>
              <a:rPr lang="nl-NL" sz="2200" dirty="0">
                <a:latin typeface="vpro_vesta"/>
              </a:rPr>
              <a:t>Geen meer parkeerplaatsen, maar bijvoorbeeld langere wachtlijsten parkeervergunningen of parkeer dagkaarten </a:t>
            </a:r>
            <a:r>
              <a:rPr lang="nl-NL" sz="2200" dirty="0" err="1">
                <a:latin typeface="vpro_vesta"/>
              </a:rPr>
              <a:t>ipv</a:t>
            </a:r>
            <a:r>
              <a:rPr lang="nl-NL" sz="2200" dirty="0">
                <a:latin typeface="vpro_vesta"/>
              </a:rPr>
              <a:t> uurtarief en betere bereikbaarheid OV en hubs kunnen mogelijke oplossing bieden.</a:t>
            </a:r>
            <a:endParaRPr lang="nl-NL" sz="2200" b="0" i="0" dirty="0">
              <a:effectLst/>
              <a:latin typeface="vpro_vesta"/>
            </a:endParaRPr>
          </a:p>
          <a:p>
            <a:r>
              <a:rPr lang="nl-NL" sz="2200" b="0" i="0" dirty="0">
                <a:effectLst/>
                <a:latin typeface="vpro_vesta"/>
              </a:rPr>
              <a:t>Hoe minder parkeerplek er is, hoe minder aantrekkelijk het hebben van een auto in de stad is. Als die parkeerplaats er ‘gewoon’ niet is, dan ga je tot andere oplossingen komen.</a:t>
            </a:r>
          </a:p>
          <a:p>
            <a:r>
              <a:rPr lang="nl-NL" sz="2200" dirty="0">
                <a:latin typeface="vpro_vesta"/>
              </a:rPr>
              <a:t>Nieuwe woningen bouw je voor de toekomst (&gt;100 jaar) terwijl een mobiliteitsplan voor een periode is van 10, 20 of 30 jaar.</a:t>
            </a:r>
          </a:p>
          <a:p>
            <a:r>
              <a:rPr lang="nl-NL" sz="2200" dirty="0">
                <a:latin typeface="vpro_vesta"/>
              </a:rPr>
              <a:t>Kopers nieuwbouwwoning hebben zelf vrijwillig de keuze een woning zonder parkeergelegenheid te kopen of juist met een lange wachtlijst voor een parkeervergunning.</a:t>
            </a:r>
          </a:p>
          <a:p>
            <a:r>
              <a:rPr lang="nl-NL" sz="2200" dirty="0">
                <a:latin typeface="vpro_vesta"/>
              </a:rPr>
              <a:t>Minder auto’s in de stad </a:t>
            </a:r>
            <a:r>
              <a:rPr lang="nl-NL" sz="2200" dirty="0">
                <a:latin typeface="vpro_vesta"/>
                <a:sym typeface="Wingdings" panose="05000000000000000000" pitchFamily="2" charset="2"/>
              </a:rPr>
              <a:t>biedt mogelijkheden een stad te </a:t>
            </a:r>
            <a:r>
              <a:rPr lang="nl-NL" sz="2200" dirty="0" err="1">
                <a:latin typeface="vpro_vesta"/>
                <a:sym typeface="Wingdings" panose="05000000000000000000" pitchFamily="2" charset="2"/>
              </a:rPr>
              <a:t>vergroenen</a:t>
            </a:r>
            <a:r>
              <a:rPr lang="nl-NL" sz="2200" dirty="0">
                <a:latin typeface="vpro_vesta"/>
                <a:sym typeface="Wingdings" panose="05000000000000000000" pitchFamily="2" charset="2"/>
              </a:rPr>
              <a:t>. Resultaat: verbetering leefbaarheid</a:t>
            </a:r>
          </a:p>
          <a:p>
            <a:pPr marL="0" indent="0">
              <a:buNone/>
            </a:pPr>
            <a:endParaRPr lang="nl-NL" sz="2200" b="0" i="0" dirty="0">
              <a:effectLst/>
              <a:latin typeface="vpro_vesta"/>
            </a:endParaRPr>
          </a:p>
          <a:p>
            <a:endParaRPr lang="nl-NL" sz="2200" b="0" i="0" dirty="0">
              <a:effectLst/>
              <a:latin typeface="vpro_vesta"/>
            </a:endParaRPr>
          </a:p>
          <a:p>
            <a:endParaRPr lang="nl-NL" sz="2200" dirty="0"/>
          </a:p>
        </p:txBody>
      </p:sp>
    </p:spTree>
    <p:extLst>
      <p:ext uri="{BB962C8B-B14F-4D97-AF65-F5344CB8AC3E}">
        <p14:creationId xmlns:p14="http://schemas.microsoft.com/office/powerpoint/2010/main" val="274107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 xmlns:a16="http://schemas.microsoft.com/office/drawing/2014/main" id="{F13C74B1-5B17-4795-BED0-7140497B44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5FA8C963-752D-95F8-778C-49AD2E89CA29}"/>
              </a:ext>
            </a:extLst>
          </p:cNvPr>
          <p:cNvSpPr>
            <a:spLocks noGrp="1"/>
          </p:cNvSpPr>
          <p:nvPr>
            <p:ph type="title"/>
          </p:nvPr>
        </p:nvSpPr>
        <p:spPr>
          <a:xfrm>
            <a:off x="640080" y="325369"/>
            <a:ext cx="4368602" cy="1956841"/>
          </a:xfrm>
        </p:spPr>
        <p:txBody>
          <a:bodyPr anchor="b">
            <a:normAutofit/>
          </a:bodyPr>
          <a:lstStyle/>
          <a:p>
            <a:r>
              <a:rPr lang="nl-NL" sz="5400" dirty="0"/>
              <a:t>Bouwen voor de toekomst is</a:t>
            </a:r>
          </a:p>
        </p:txBody>
      </p:sp>
      <p:sp>
        <p:nvSpPr>
          <p:cNvPr id="24" name="sketchy line">
            <a:extLst>
              <a:ext uri="{FF2B5EF4-FFF2-40B4-BE49-F238E27FC236}">
                <a16:creationId xmlns="" xmlns:a16="http://schemas.microsoft.com/office/drawing/2014/main" id="{D4974D33-8DC5-464E-8C6D-BE58F0669C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 xmlns:a16="http://schemas.microsoft.com/office/drawing/2014/main" id="{90353D8E-2F43-B064-A343-B94939B78705}"/>
              </a:ext>
            </a:extLst>
          </p:cNvPr>
          <p:cNvSpPr>
            <a:spLocks noGrp="1"/>
          </p:cNvSpPr>
          <p:nvPr>
            <p:ph idx="1"/>
          </p:nvPr>
        </p:nvSpPr>
        <p:spPr>
          <a:xfrm>
            <a:off x="522634" y="2872899"/>
            <a:ext cx="5131546" cy="3922184"/>
          </a:xfrm>
        </p:spPr>
        <p:txBody>
          <a:bodyPr>
            <a:normAutofit/>
          </a:bodyPr>
          <a:lstStyle/>
          <a:p>
            <a:r>
              <a:rPr lang="nl-NL" sz="2200" dirty="0"/>
              <a:t>Bouwen voor mensen in cruciale  beroepsgroepen en senioren.</a:t>
            </a:r>
          </a:p>
          <a:p>
            <a:r>
              <a:rPr lang="nl-NL" sz="2200" dirty="0"/>
              <a:t>Verbeteren  van mobiliteitsverbindingen</a:t>
            </a:r>
          </a:p>
          <a:p>
            <a:r>
              <a:rPr lang="nl-NL" sz="2200" dirty="0"/>
              <a:t>In hoog tempo betaalbaar bouwen nabij OV-knoppunten zonder dure (ondergrondse) parkeervoorzieningen.</a:t>
            </a:r>
          </a:p>
          <a:p>
            <a:r>
              <a:rPr lang="nl-NL" sz="2200" dirty="0"/>
              <a:t>Inwoners en bezoekers van de stad leren omgaan met veranderende mobiliteit.</a:t>
            </a:r>
          </a:p>
          <a:p>
            <a:endParaRPr lang="nl-NL" sz="2200" dirty="0"/>
          </a:p>
        </p:txBody>
      </p:sp>
      <p:pic>
        <p:nvPicPr>
          <p:cNvPr id="5" name="Picture 4" descr="Hoek van een flatgebouw tegen een heldere hemel">
            <a:extLst>
              <a:ext uri="{FF2B5EF4-FFF2-40B4-BE49-F238E27FC236}">
                <a16:creationId xmlns="" xmlns:a16="http://schemas.microsoft.com/office/drawing/2014/main" id="{41574461-CA7D-3C5B-EBE6-F5119CD5168E}"/>
              </a:ext>
            </a:extLst>
          </p:cNvPr>
          <p:cNvPicPr>
            <a:picLocks noChangeAspect="1"/>
          </p:cNvPicPr>
          <p:nvPr/>
        </p:nvPicPr>
        <p:blipFill rotWithShape="1">
          <a:blip r:embed="rId2"/>
          <a:srcRect l="30955" r="2092"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pic>
        <p:nvPicPr>
          <p:cNvPr id="4" name="Afbeelding 3" descr="Afbeelding met tekst, Lettertype, schermopname, logo&#10;&#10;Automatisch gegenereerde beschrijving">
            <a:extLst>
              <a:ext uri="{FF2B5EF4-FFF2-40B4-BE49-F238E27FC236}">
                <a16:creationId xmlns="" xmlns:a16="http://schemas.microsoft.com/office/drawing/2014/main" id="{26F86E3D-BB0D-2DDB-537F-F4A8EFAE02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03"/>
          <a:stretch/>
        </p:blipFill>
        <p:spPr>
          <a:xfrm>
            <a:off x="10769600" y="5464746"/>
            <a:ext cx="1144719" cy="1141250"/>
          </a:xfrm>
          <a:prstGeom prst="rect">
            <a:avLst/>
          </a:prstGeom>
        </p:spPr>
      </p:pic>
    </p:spTree>
    <p:extLst>
      <p:ext uri="{BB962C8B-B14F-4D97-AF65-F5344CB8AC3E}">
        <p14:creationId xmlns:p14="http://schemas.microsoft.com/office/powerpoint/2010/main" val="97978373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616</Words>
  <Application>Microsoft Office PowerPoint</Application>
  <PresentationFormat>Breedbeeld</PresentationFormat>
  <Paragraphs>42</Paragraphs>
  <Slides>8</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8</vt:i4>
      </vt:variant>
    </vt:vector>
  </HeadingPairs>
  <TitlesOfParts>
    <vt:vector size="17" baseType="lpstr">
      <vt:lpstr>Aptos</vt:lpstr>
      <vt:lpstr>Aptos Display</vt:lpstr>
      <vt:lpstr>Arial</vt:lpstr>
      <vt:lpstr>Calibri</vt:lpstr>
      <vt:lpstr>IBM Plex Sans</vt:lpstr>
      <vt:lpstr>simplistic_sans</vt:lpstr>
      <vt:lpstr>vpro_vesta</vt:lpstr>
      <vt:lpstr>Wingdings</vt:lpstr>
      <vt:lpstr>Kantoorthema</vt:lpstr>
      <vt:lpstr>Toekomstige mobiliteit, leefbaarheid &amp; woningbouw</vt:lpstr>
      <vt:lpstr>Woningbouwopgave </vt:lpstr>
      <vt:lpstr>Auto’s rijden minder, zijn groter en leger</vt:lpstr>
      <vt:lpstr>Stijging deelautogebruik</vt:lpstr>
      <vt:lpstr>Woningbouwopgave &amp; mobiliteit</vt:lpstr>
      <vt:lpstr>Balans tussen leefbaarheid, bereikbaarheid &amp; woningbouw</vt:lpstr>
      <vt:lpstr>Autovrije of autoluwe stad?</vt:lpstr>
      <vt:lpstr>Bouwen voor de toekomst 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Toekomstige woningbouw &amp; mobiliteit</dc:title>
  <dc:creator>Fionnuala Dollé</dc:creator>
  <cp:lastModifiedBy>Boonekamp</cp:lastModifiedBy>
  <cp:revision>5</cp:revision>
  <cp:lastPrinted>2024-01-29T13:21:41Z</cp:lastPrinted>
  <dcterms:created xsi:type="dcterms:W3CDTF">2024-01-16T13:17:16Z</dcterms:created>
  <dcterms:modified xsi:type="dcterms:W3CDTF">2024-02-01T10:28:35Z</dcterms:modified>
</cp:coreProperties>
</file>