
<file path=[Content_Types].xml><?xml version="1.0" encoding="utf-8"?>
<Types xmlns="http://schemas.openxmlformats.org/package/2006/content-types">
  <Default ContentType="image/png" Extension="png"/>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85" r:id="rId2"/>
    <p:sldId id="277" r:id="rId3"/>
    <p:sldId id="257" r:id="rId4"/>
    <p:sldId id="268" r:id="rId5"/>
    <p:sldId id="270" r:id="rId6"/>
    <p:sldId id="284" r:id="rId7"/>
    <p:sldId id="276" r:id="rId8"/>
    <p:sldId id="279" r:id="rId9"/>
    <p:sldId id="27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6" d="100"/>
          <a:sy n="116" d="100"/>
        </p:scale>
        <p:origin x="360"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a:t>Klik om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4F190E6-1C4F-4E99-A98D-64115DD3FC3E}" type="datetimeFigureOut">
              <a:rPr lang="nl-NL" smtClean="0"/>
              <a:t>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CB7B58-EC62-44F1-BE55-16F908ADA53D}" type="slidenum">
              <a:rPr lang="nl-NL" smtClean="0"/>
              <a:t>‹nr.›</a:t>
            </a:fld>
            <a:endParaRPr lang="nl-N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889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Date Placeholder 2"/>
          <p:cNvSpPr>
            <a:spLocks noGrp="1"/>
          </p:cNvSpPr>
          <p:nvPr>
            <p:ph type="dt" sz="half" idx="10"/>
          </p:nvPr>
        </p:nvSpPr>
        <p:spPr/>
        <p:txBody>
          <a:bodyPr/>
          <a:lstStyle/>
          <a:p>
            <a:fld id="{04F190E6-1C4F-4E99-A98D-64115DD3FC3E}" type="datetimeFigureOut">
              <a:rPr lang="nl-NL" smtClean="0"/>
              <a:t>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381167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a:t>Klik om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4F190E6-1C4F-4E99-A98D-64115DD3FC3E}" type="datetimeFigureOut">
              <a:rPr lang="nl-NL" smtClean="0"/>
              <a:t>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1391755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4F190E6-1C4F-4E99-A98D-64115DD3FC3E}" type="datetimeFigureOut">
              <a:rPr lang="nl-NL" smtClean="0"/>
              <a:t>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CB7B58-EC62-44F1-BE55-16F908ADA53D}" type="slidenum">
              <a:rPr lang="nl-NL" smtClean="0"/>
              <a:t>‹nr.›</a:t>
            </a:fld>
            <a:endParaRPr lang="nl-N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76005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a:t>Klik om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4F190E6-1C4F-4E99-A98D-64115DD3FC3E}" type="datetimeFigureOut">
              <a:rPr lang="nl-NL" smtClean="0"/>
              <a:t>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501389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4F190E6-1C4F-4E99-A98D-64115DD3FC3E}" type="datetimeFigureOut">
              <a:rPr lang="nl-NL" smtClean="0"/>
              <a:t>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CB7B58-EC62-44F1-BE55-16F908ADA53D}" type="slidenum">
              <a:rPr lang="nl-NL" smtClean="0"/>
              <a:t>‹nr.›</a:t>
            </a:fld>
            <a:endParaRPr lang="nl-N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8537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a:t>Klik om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4F190E6-1C4F-4E99-A98D-64115DD3FC3E}" type="datetimeFigureOut">
              <a:rPr lang="nl-NL" smtClean="0"/>
              <a:t>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2355603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4F190E6-1C4F-4E99-A98D-64115DD3FC3E}" type="datetimeFigureOut">
              <a:rPr lang="nl-NL" smtClean="0"/>
              <a:t>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844703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4F190E6-1C4F-4E99-A98D-64115DD3FC3E}" type="datetimeFigureOut">
              <a:rPr lang="nl-NL" smtClean="0"/>
              <a:t>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202897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4F190E6-1C4F-4E99-A98D-64115DD3FC3E}" type="datetimeFigureOut">
              <a:rPr lang="nl-NL" smtClean="0"/>
              <a:t>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2783792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a:t>Klik om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4F190E6-1C4F-4E99-A98D-64115DD3FC3E}" type="datetimeFigureOut">
              <a:rPr lang="nl-NL" smtClean="0"/>
              <a:t>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239479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4F190E6-1C4F-4E99-A98D-64115DD3FC3E}" type="datetimeFigureOut">
              <a:rPr lang="nl-NL" smtClean="0"/>
              <a:t>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189939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4F190E6-1C4F-4E99-A98D-64115DD3FC3E}" type="datetimeFigureOut">
              <a:rPr lang="nl-NL" smtClean="0"/>
              <a:t>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389649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04F190E6-1C4F-4E99-A98D-64115DD3FC3E}" type="datetimeFigureOut">
              <a:rPr lang="nl-NL" smtClean="0"/>
              <a:t>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2499027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190E6-1C4F-4E99-A98D-64115DD3FC3E}" type="datetimeFigureOut">
              <a:rPr lang="nl-NL" smtClean="0"/>
              <a:t>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145353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4F190E6-1C4F-4E99-A98D-64115DD3FC3E}" type="datetimeFigureOut">
              <a:rPr lang="nl-NL" smtClean="0"/>
              <a:t>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3111892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a:t>Klik om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4F190E6-1C4F-4E99-A98D-64115DD3FC3E}" type="datetimeFigureOut">
              <a:rPr lang="nl-NL" smtClean="0"/>
              <a:t>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2CB7B58-EC62-44F1-BE55-16F908ADA53D}" type="slidenum">
              <a:rPr lang="nl-NL" smtClean="0"/>
              <a:t>‹nr.›</a:t>
            </a:fld>
            <a:endParaRPr lang="nl-NL"/>
          </a:p>
        </p:txBody>
      </p:sp>
    </p:spTree>
    <p:extLst>
      <p:ext uri="{BB962C8B-B14F-4D97-AF65-F5344CB8AC3E}">
        <p14:creationId xmlns:p14="http://schemas.microsoft.com/office/powerpoint/2010/main" val="389279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4F190E6-1C4F-4E99-A98D-64115DD3FC3E}" type="datetimeFigureOut">
              <a:rPr lang="nl-NL" smtClean="0"/>
              <a:t>1-2-2024</a:t>
            </a:fld>
            <a:endParaRPr lang="nl-N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nl-N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2CB7B58-EC62-44F1-BE55-16F908ADA53D}" type="slidenum">
              <a:rPr lang="nl-NL" smtClean="0"/>
              <a:t>‹nr.›</a:t>
            </a:fld>
            <a:endParaRPr lang="nl-NL"/>
          </a:p>
        </p:txBody>
      </p:sp>
    </p:spTree>
    <p:extLst>
      <p:ext uri="{BB962C8B-B14F-4D97-AF65-F5344CB8AC3E}">
        <p14:creationId xmlns:p14="http://schemas.microsoft.com/office/powerpoint/2010/main" val="773657127"/>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jpeg" Type="http://schemas.openxmlformats.org/officeDocument/2006/relationships/image"/><Relationship Id="rId2" Target="../media/image1.jpeg" Type="http://schemas.openxmlformats.org/officeDocument/2006/relationships/imag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2" Target="../media/image3.jpeg" Type="http://schemas.openxmlformats.org/officeDocument/2006/relationships/image"/><Relationship Id="rId1" Target="../slideLayouts/slideLayout7.xml" Type="http://schemas.openxmlformats.org/officeDocument/2006/relationships/slideLayout"/></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5.png" Type="http://schemas.openxmlformats.org/officeDocument/2006/relationships/image"/><Relationship Id="rId2" Target="../media/image4.jpeg" Type="http://schemas.openxmlformats.org/officeDocument/2006/relationships/image"/><Relationship Id="rId1" Target="../slideLayouts/slideLayout7.xml" Type="http://schemas.openxmlformats.org/officeDocument/2006/relationships/slideLayout"/><Relationship Id="rId5" Target="../media/image7.png" Type="http://schemas.openxmlformats.org/officeDocument/2006/relationships/image"/><Relationship Id="rId4" Target="../media/image6.jpeg" Type="http://schemas.openxmlformats.org/officeDocument/2006/relationships/image"/></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arget="../media/image13.jpeg" Type="http://schemas.openxmlformats.org/officeDocument/2006/relationships/imag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2" Target="../media/image14.jpeg" Type="http://schemas.openxmlformats.org/officeDocument/2006/relationships/image"/><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a:extLst>
              <a:ext uri="{FF2B5EF4-FFF2-40B4-BE49-F238E27FC236}">
                <a16:creationId xmlns="" xmlns:a16="http://schemas.microsoft.com/office/drawing/2014/main" id="{598C3B70-9C31-42EE-AC9E-57FFF3D5B4D3}"/>
              </a:ext>
            </a:extLst>
          </p:cNvPr>
          <p:cNvPicPr>
            <a:picLocks noChangeAspect="1"/>
          </p:cNvPicPr>
          <p:nvPr/>
        </p:nvPicPr>
        <p:blipFill>
          <a:blip r:embed="rId2"/>
          <a:stretch>
            <a:fillRect/>
          </a:stretch>
        </p:blipFill>
        <p:spPr>
          <a:xfrm>
            <a:off x="7605330" y="1765829"/>
            <a:ext cx="2578905" cy="3326342"/>
          </a:xfrm>
          <a:prstGeom prst="rect">
            <a:avLst/>
          </a:prstGeom>
        </p:spPr>
      </p:pic>
      <p:sp>
        <p:nvSpPr>
          <p:cNvPr id="5" name="Tekstvak 4">
            <a:extLst>
              <a:ext uri="{FF2B5EF4-FFF2-40B4-BE49-F238E27FC236}">
                <a16:creationId xmlns="" xmlns:a16="http://schemas.microsoft.com/office/drawing/2014/main" id="{88FD26B3-2386-4035-B941-BFCBCFCCC118}"/>
              </a:ext>
            </a:extLst>
          </p:cNvPr>
          <p:cNvSpPr txBox="1"/>
          <p:nvPr/>
        </p:nvSpPr>
        <p:spPr>
          <a:xfrm>
            <a:off x="202712" y="3724712"/>
            <a:ext cx="7766829" cy="3416320"/>
          </a:xfrm>
          <a:prstGeom prst="rect">
            <a:avLst/>
          </a:prstGeom>
          <a:noFill/>
        </p:spPr>
        <p:txBody>
          <a:bodyPr wrap="square" rtlCol="0">
            <a:spAutoFit/>
          </a:bodyPr>
          <a:lstStyle/>
          <a:p>
            <a:pPr marL="285750" indent="-285750">
              <a:buFontTx/>
              <a:buChar char="-"/>
            </a:pPr>
            <a:r>
              <a:rPr lang="nl-NL" dirty="0"/>
              <a:t>Getrouwd, 2 zoons, beide in ons familie bedrijf (5</a:t>
            </a:r>
            <a:r>
              <a:rPr lang="nl-NL" baseline="30000" dirty="0"/>
              <a:t>e</a:t>
            </a:r>
            <a:r>
              <a:rPr lang="nl-NL" dirty="0"/>
              <a:t> generatie)</a:t>
            </a:r>
          </a:p>
          <a:p>
            <a:pPr marL="285750" indent="-285750">
              <a:buFontTx/>
              <a:buChar char="-"/>
            </a:pPr>
            <a:r>
              <a:rPr lang="nl-NL" dirty="0"/>
              <a:t>Directeur/eigenaar Stad Alkmaar Logistics </a:t>
            </a:r>
          </a:p>
          <a:p>
            <a:pPr marL="285750" indent="-285750">
              <a:buFontTx/>
              <a:buChar char="-"/>
            </a:pPr>
            <a:endParaRPr lang="nl-NL" dirty="0"/>
          </a:p>
          <a:p>
            <a:pPr marL="285750" indent="-285750">
              <a:buFontTx/>
              <a:buChar char="-"/>
            </a:pPr>
            <a:r>
              <a:rPr lang="nl-NL" dirty="0"/>
              <a:t>Bestuurslid Bedrijvenvereniging </a:t>
            </a:r>
            <a:r>
              <a:rPr lang="nl-NL" dirty="0" err="1"/>
              <a:t>Overdie</a:t>
            </a:r>
            <a:r>
              <a:rPr lang="nl-NL" dirty="0"/>
              <a:t>/</a:t>
            </a:r>
            <a:r>
              <a:rPr lang="nl-NL" dirty="0" err="1"/>
              <a:t>Laanderweg</a:t>
            </a:r>
            <a:endParaRPr lang="nl-NL" dirty="0"/>
          </a:p>
          <a:p>
            <a:pPr marL="285750" indent="-285750">
              <a:buFontTx/>
              <a:buChar char="-"/>
            </a:pPr>
            <a:r>
              <a:rPr lang="nl-NL" dirty="0"/>
              <a:t>Bestuurslid Bedrijvenvereniging </a:t>
            </a:r>
            <a:r>
              <a:rPr lang="nl-NL" dirty="0" err="1"/>
              <a:t>Boekelermeer</a:t>
            </a:r>
            <a:endParaRPr lang="nl-NL" dirty="0"/>
          </a:p>
          <a:p>
            <a:pPr marL="285750" indent="-285750">
              <a:buFontTx/>
              <a:buChar char="-"/>
            </a:pPr>
            <a:r>
              <a:rPr lang="nl-NL" dirty="0"/>
              <a:t>Voorzitter Poirterij der Stede van </a:t>
            </a:r>
            <a:r>
              <a:rPr lang="nl-NL" dirty="0" err="1"/>
              <a:t>Alckmaar</a:t>
            </a:r>
            <a:endParaRPr lang="nl-NL" dirty="0"/>
          </a:p>
          <a:p>
            <a:pPr marL="285750" indent="-285750">
              <a:buFontTx/>
              <a:buChar char="-"/>
            </a:pPr>
            <a:r>
              <a:rPr lang="nl-NL" dirty="0"/>
              <a:t>Bestuurslid Nederlands Binnenvaartbureau (NBB)</a:t>
            </a:r>
          </a:p>
          <a:p>
            <a:pPr marL="285750" indent="-285750">
              <a:buFontTx/>
              <a:buChar char="-"/>
            </a:pPr>
            <a:r>
              <a:rPr lang="nl-NL" dirty="0"/>
              <a:t>Overlegorgaan “Beter Benutten” MIRT/NOWA &amp; Rijkswaterstaat</a:t>
            </a:r>
          </a:p>
          <a:p>
            <a:pPr marL="285750" indent="-285750">
              <a:buFontTx/>
              <a:buChar char="-"/>
            </a:pPr>
            <a:r>
              <a:rPr lang="nl-NL" dirty="0"/>
              <a:t>Veiligheidsadviseur </a:t>
            </a:r>
          </a:p>
          <a:p>
            <a:pPr marL="285750" indent="-285750">
              <a:buFontTx/>
              <a:buChar char="-"/>
            </a:pPr>
            <a:endParaRPr lang="nl-NL" dirty="0"/>
          </a:p>
          <a:p>
            <a:pPr marL="285750" indent="-285750">
              <a:buFontTx/>
              <a:buChar char="-"/>
            </a:pPr>
            <a:endParaRPr lang="nl-NL" dirty="0"/>
          </a:p>
          <a:p>
            <a:endParaRPr lang="nl-NL" dirty="0"/>
          </a:p>
        </p:txBody>
      </p:sp>
      <p:sp>
        <p:nvSpPr>
          <p:cNvPr id="6" name="Tekstvak 5">
            <a:extLst>
              <a:ext uri="{FF2B5EF4-FFF2-40B4-BE49-F238E27FC236}">
                <a16:creationId xmlns="" xmlns:a16="http://schemas.microsoft.com/office/drawing/2014/main" id="{47F83C49-F453-4AB8-A512-7414CA196C6B}"/>
              </a:ext>
            </a:extLst>
          </p:cNvPr>
          <p:cNvSpPr txBox="1"/>
          <p:nvPr/>
        </p:nvSpPr>
        <p:spPr>
          <a:xfrm>
            <a:off x="7482980" y="310393"/>
            <a:ext cx="4506308" cy="923330"/>
          </a:xfrm>
          <a:prstGeom prst="rect">
            <a:avLst/>
          </a:prstGeom>
          <a:noFill/>
        </p:spPr>
        <p:txBody>
          <a:bodyPr wrap="square" rtlCol="0">
            <a:spAutoFit/>
          </a:bodyPr>
          <a:lstStyle/>
          <a:p>
            <a:r>
              <a:rPr lang="nl-NL" b="1" dirty="0"/>
              <a:t>Contactgegevens:</a:t>
            </a:r>
          </a:p>
          <a:p>
            <a:endParaRPr lang="nl-NL" b="1" dirty="0"/>
          </a:p>
          <a:p>
            <a:r>
              <a:rPr lang="nl-NL" b="1" dirty="0"/>
              <a:t>Mail: jaap.schuurman@stadalkmaar.nl</a:t>
            </a:r>
          </a:p>
        </p:txBody>
      </p:sp>
      <p:pic>
        <p:nvPicPr>
          <p:cNvPr id="8" name="Afbeelding 7">
            <a:extLst>
              <a:ext uri="{FF2B5EF4-FFF2-40B4-BE49-F238E27FC236}">
                <a16:creationId xmlns="" xmlns:a16="http://schemas.microsoft.com/office/drawing/2014/main" id="{4EAD3F99-6D7C-4DF8-8BCD-78745996D990}"/>
              </a:ext>
            </a:extLst>
          </p:cNvPr>
          <p:cNvPicPr>
            <a:picLocks noChangeAspect="1"/>
          </p:cNvPicPr>
          <p:nvPr/>
        </p:nvPicPr>
        <p:blipFill>
          <a:blip r:embed="rId3"/>
          <a:stretch>
            <a:fillRect/>
          </a:stretch>
        </p:blipFill>
        <p:spPr>
          <a:xfrm>
            <a:off x="138943" y="149385"/>
            <a:ext cx="7048500" cy="3438525"/>
          </a:xfrm>
          <a:prstGeom prst="rect">
            <a:avLst/>
          </a:prstGeom>
        </p:spPr>
      </p:pic>
    </p:spTree>
    <p:extLst>
      <p:ext uri="{BB962C8B-B14F-4D97-AF65-F5344CB8AC3E}">
        <p14:creationId xmlns:p14="http://schemas.microsoft.com/office/powerpoint/2010/main" val="337084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 xmlns:a16="http://schemas.microsoft.com/office/drawing/2014/main" id="{058B75FE-7987-4120-94D2-896118DF0C37}"/>
              </a:ext>
            </a:extLst>
          </p:cNvPr>
          <p:cNvPicPr>
            <a:picLocks noChangeAspect="1"/>
          </p:cNvPicPr>
          <p:nvPr/>
        </p:nvPicPr>
        <p:blipFill>
          <a:blip r:embed="rId2"/>
          <a:stretch>
            <a:fillRect/>
          </a:stretch>
        </p:blipFill>
        <p:spPr>
          <a:xfrm>
            <a:off x="81480" y="144855"/>
            <a:ext cx="12032057" cy="6645244"/>
          </a:xfrm>
          <a:prstGeom prst="rect">
            <a:avLst/>
          </a:prstGeom>
        </p:spPr>
      </p:pic>
    </p:spTree>
    <p:extLst>
      <p:ext uri="{BB962C8B-B14F-4D97-AF65-F5344CB8AC3E}">
        <p14:creationId xmlns:p14="http://schemas.microsoft.com/office/powerpoint/2010/main" val="1578582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E2A421B-FE96-4716-912A-1FC7E8D8C0AF}"/>
              </a:ext>
            </a:extLst>
          </p:cNvPr>
          <p:cNvSpPr>
            <a:spLocks noGrp="1"/>
          </p:cNvSpPr>
          <p:nvPr>
            <p:ph type="title"/>
          </p:nvPr>
        </p:nvSpPr>
        <p:spPr/>
        <p:txBody>
          <a:bodyPr>
            <a:normAutofit/>
          </a:bodyPr>
          <a:lstStyle/>
          <a:p>
            <a:r>
              <a:rPr lang="nl-NL" sz="8000" dirty="0">
                <a:latin typeface="Calibri" panose="020F0502020204030204" pitchFamily="34" charset="0"/>
                <a:cs typeface="Calibri" panose="020F0502020204030204" pitchFamily="34" charset="0"/>
              </a:rPr>
              <a:t> </a:t>
            </a:r>
          </a:p>
        </p:txBody>
      </p:sp>
      <p:sp>
        <p:nvSpPr>
          <p:cNvPr id="3" name="Tijdelijke aanduiding voor inhoud 2">
            <a:extLst>
              <a:ext uri="{FF2B5EF4-FFF2-40B4-BE49-F238E27FC236}">
                <a16:creationId xmlns="" xmlns:a16="http://schemas.microsoft.com/office/drawing/2014/main" id="{B77A4325-3EA8-4D78-B4F5-12A4D96F7BDE}"/>
              </a:ext>
            </a:extLst>
          </p:cNvPr>
          <p:cNvSpPr>
            <a:spLocks noGrp="1"/>
          </p:cNvSpPr>
          <p:nvPr>
            <p:ph idx="1"/>
          </p:nvPr>
        </p:nvSpPr>
        <p:spPr>
          <a:xfrm>
            <a:off x="684211" y="685800"/>
            <a:ext cx="9263093" cy="3615267"/>
          </a:xfrm>
        </p:spPr>
        <p:txBody>
          <a:bodyPr>
            <a:noAutofit/>
          </a:bodyPr>
          <a:lstStyle/>
          <a:p>
            <a:endParaRPr lang="nl-NL" sz="3600" dirty="0">
              <a:solidFill>
                <a:schemeClr val="tx1"/>
              </a:solidFill>
              <a:latin typeface="Calibri" panose="020F0502020204030204" pitchFamily="34" charset="0"/>
              <a:cs typeface="Calibri" panose="020F0502020204030204" pitchFamily="34" charset="0"/>
            </a:endParaRPr>
          </a:p>
          <a:p>
            <a:endParaRPr lang="nl-NL" sz="3600" dirty="0">
              <a:solidFill>
                <a:schemeClr val="tx1"/>
              </a:solidFill>
              <a:latin typeface="Calibri" panose="020F0502020204030204" pitchFamily="34" charset="0"/>
              <a:cs typeface="Calibri" panose="020F0502020204030204" pitchFamily="34" charset="0"/>
            </a:endParaRPr>
          </a:p>
          <a:p>
            <a:endParaRPr lang="nl-NL" sz="3600" dirty="0">
              <a:solidFill>
                <a:schemeClr val="tx1"/>
              </a:solidFill>
              <a:latin typeface="Calibri" panose="020F0502020204030204" pitchFamily="34" charset="0"/>
              <a:cs typeface="Calibri" panose="020F0502020204030204" pitchFamily="34" charset="0"/>
            </a:endParaRPr>
          </a:p>
          <a:p>
            <a:r>
              <a:rPr lang="nl-NL" sz="3600" dirty="0">
                <a:solidFill>
                  <a:schemeClr val="tx1"/>
                </a:solidFill>
                <a:latin typeface="Calibri" panose="020F0502020204030204" pitchFamily="34" charset="0"/>
                <a:cs typeface="Calibri" panose="020F0502020204030204" pitchFamily="34" charset="0"/>
              </a:rPr>
              <a:t>Logistiek is het plannen, besturen en uitvoeren van de goederenstroom en de wetenschap hierover. </a:t>
            </a:r>
          </a:p>
          <a:p>
            <a:r>
              <a:rPr lang="nl-NL" sz="3600" dirty="0">
                <a:solidFill>
                  <a:schemeClr val="tx1"/>
                </a:solidFill>
                <a:latin typeface="Calibri" panose="020F0502020204030204" pitchFamily="34" charset="0"/>
                <a:cs typeface="Calibri" panose="020F0502020204030204" pitchFamily="34" charset="0"/>
              </a:rPr>
              <a:t>Ofwel, het juiste product, in de juiste hoeveelheid, in de juiste staat, op de juiste plaats, op de juiste tijd, bij de juiste klant, tegen de juiste prijs krijgen. </a:t>
            </a:r>
          </a:p>
        </p:txBody>
      </p:sp>
      <p:sp>
        <p:nvSpPr>
          <p:cNvPr id="4" name="Rechthoek 3">
            <a:extLst>
              <a:ext uri="{FF2B5EF4-FFF2-40B4-BE49-F238E27FC236}">
                <a16:creationId xmlns="" xmlns:a16="http://schemas.microsoft.com/office/drawing/2014/main" id="{FEB02060-A892-4AD6-8A05-3827A4F2D638}"/>
              </a:ext>
            </a:extLst>
          </p:cNvPr>
          <p:cNvSpPr/>
          <p:nvPr/>
        </p:nvSpPr>
        <p:spPr>
          <a:xfrm>
            <a:off x="872456" y="316468"/>
            <a:ext cx="6408600" cy="1200329"/>
          </a:xfrm>
          <a:prstGeom prst="rect">
            <a:avLst/>
          </a:prstGeom>
        </p:spPr>
        <p:txBody>
          <a:bodyPr wrap="square">
            <a:spAutoFit/>
          </a:bodyPr>
          <a:lstStyle/>
          <a:p>
            <a:r>
              <a:rPr lang="nl-NL" sz="7200" dirty="0">
                <a:latin typeface="Calibri" panose="020F0502020204030204" pitchFamily="34" charset="0"/>
                <a:cs typeface="Calibri" panose="020F0502020204030204" pitchFamily="34" charset="0"/>
              </a:rPr>
              <a:t>Wat is logistiek ?</a:t>
            </a:r>
            <a:endParaRPr lang="nl-NL" sz="7200" dirty="0"/>
          </a:p>
        </p:txBody>
      </p:sp>
    </p:spTree>
    <p:extLst>
      <p:ext uri="{BB962C8B-B14F-4D97-AF65-F5344CB8AC3E}">
        <p14:creationId xmlns:p14="http://schemas.microsoft.com/office/powerpoint/2010/main" val="2092864797"/>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 xmlns:a16="http://schemas.microsoft.com/office/drawing/2014/main" id="{66635A4A-7792-4DAE-8BF3-F35136BB4BC6}"/>
              </a:ext>
            </a:extLst>
          </p:cNvPr>
          <p:cNvPicPr>
            <a:picLocks noChangeAspect="1"/>
          </p:cNvPicPr>
          <p:nvPr/>
        </p:nvPicPr>
        <p:blipFill>
          <a:blip r:embed="rId2"/>
          <a:stretch>
            <a:fillRect/>
          </a:stretch>
        </p:blipFill>
        <p:spPr>
          <a:xfrm>
            <a:off x="3715500" y="257175"/>
            <a:ext cx="8220075" cy="4276725"/>
          </a:xfrm>
          <a:prstGeom prst="rect">
            <a:avLst/>
          </a:prstGeom>
        </p:spPr>
      </p:pic>
      <p:sp>
        <p:nvSpPr>
          <p:cNvPr id="4" name="Rechthoek 3">
            <a:extLst>
              <a:ext uri="{FF2B5EF4-FFF2-40B4-BE49-F238E27FC236}">
                <a16:creationId xmlns="" xmlns:a16="http://schemas.microsoft.com/office/drawing/2014/main" id="{DF8423DC-4121-429A-B4FB-53AD94E2ACDA}"/>
              </a:ext>
            </a:extLst>
          </p:cNvPr>
          <p:cNvSpPr/>
          <p:nvPr/>
        </p:nvSpPr>
        <p:spPr>
          <a:xfrm>
            <a:off x="90791" y="4671357"/>
            <a:ext cx="12010417" cy="206210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effectLst/>
                <a:uLnTx/>
                <a:uFillTx/>
                <a:latin typeface="Arial" panose="020B0604020202020204" pitchFamily="34" charset="0"/>
                <a:ea typeface="+mn-ea"/>
                <a:cs typeface="+mn-cs"/>
              </a:rPr>
              <a:t>Het Logistiek Ontkoppelpunt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i="0" u="none" strike="noStrike" kern="1200" cap="none" spc="0" normalizeH="0" baseline="0" noProof="0" dirty="0">
                <a:ln>
                  <a:noFill/>
                </a:ln>
                <a:effectLst/>
                <a:uLnTx/>
                <a:uFillTx/>
                <a:latin typeface="Arial" panose="020B0604020202020204" pitchFamily="34" charset="0"/>
                <a:ea typeface="+mn-ea"/>
                <a:cs typeface="+mn-cs"/>
              </a:rPr>
              <a:t>Een logistiek ontkoppelpunt of LOP is een plaats waar tenminste langere zwaardere voertuigen (LZV) een aanhanger kunnen ontkoppelen en later weer ophalen. De beschikbaarheid van </a:t>
            </a:r>
            <a:r>
              <a:rPr kumimoji="0" lang="nl-NL" sz="1800" i="0" u="none" strike="noStrike" kern="1200" cap="none" spc="0" normalizeH="0" baseline="0" noProof="0" dirty="0" err="1">
                <a:ln>
                  <a:noFill/>
                </a:ln>
                <a:effectLst/>
                <a:uLnTx/>
                <a:uFillTx/>
                <a:latin typeface="Arial" panose="020B0604020202020204" pitchFamily="34" charset="0"/>
                <a:ea typeface="+mn-ea"/>
                <a:cs typeface="+mn-cs"/>
              </a:rPr>
              <a:t>LOP’s</a:t>
            </a:r>
            <a:r>
              <a:rPr kumimoji="0" lang="nl-NL" sz="1800" i="0" u="none" strike="noStrike" kern="1200" cap="none" spc="0" normalizeH="0" baseline="0" noProof="0" dirty="0">
                <a:ln>
                  <a:noFill/>
                </a:ln>
                <a:effectLst/>
                <a:uLnTx/>
                <a:uFillTx/>
                <a:latin typeface="Arial" panose="020B0604020202020204" pitchFamily="34" charset="0"/>
                <a:ea typeface="+mn-ea"/>
                <a:cs typeface="+mn-cs"/>
              </a:rPr>
              <a:t> draagt positief bij aan de bereikbaarheid. </a:t>
            </a:r>
            <a:r>
              <a:rPr kumimoji="0" lang="nl-NL" sz="1800" i="0" u="none" strike="noStrike" kern="1200" cap="none" spc="0" normalizeH="0" baseline="0" noProof="0" dirty="0" err="1">
                <a:ln>
                  <a:noFill/>
                </a:ln>
                <a:effectLst/>
                <a:uLnTx/>
                <a:uFillTx/>
                <a:latin typeface="Arial" panose="020B0604020202020204" pitchFamily="34" charset="0"/>
                <a:ea typeface="+mn-ea"/>
                <a:cs typeface="+mn-cs"/>
              </a:rPr>
              <a:t>LOP’s</a:t>
            </a:r>
            <a:r>
              <a:rPr kumimoji="0" lang="nl-NL" sz="1800" i="0" u="none" strike="noStrike" kern="1200" cap="none" spc="0" normalizeH="0" baseline="0" noProof="0" dirty="0">
                <a:ln>
                  <a:noFill/>
                </a:ln>
                <a:effectLst/>
                <a:uLnTx/>
                <a:uFillTx/>
                <a:latin typeface="Arial" panose="020B0604020202020204" pitchFamily="34" charset="0"/>
                <a:ea typeface="+mn-ea"/>
                <a:cs typeface="+mn-cs"/>
              </a:rPr>
              <a:t> voorkomen zoekgedrag naar een geschikte plek en bieden mogelijkheden voor slimmere planning om zo bijvoorbeeld de drukte van de spits te mijden. </a:t>
            </a:r>
            <a:r>
              <a:rPr kumimoji="0" lang="nl-NL" sz="1800" i="0" u="none" strike="noStrike" kern="1200" cap="none" spc="0" normalizeH="0" baseline="0" noProof="0" dirty="0" err="1">
                <a:ln>
                  <a:noFill/>
                </a:ln>
                <a:effectLst/>
                <a:uLnTx/>
                <a:uFillTx/>
                <a:latin typeface="Arial" panose="020B0604020202020204" pitchFamily="34" charset="0"/>
                <a:ea typeface="+mn-ea"/>
                <a:cs typeface="+mn-cs"/>
              </a:rPr>
              <a:t>LOP’s</a:t>
            </a:r>
            <a:r>
              <a:rPr kumimoji="0" lang="nl-NL" sz="1800" i="0" u="none" strike="noStrike" kern="1200" cap="none" spc="0" normalizeH="0" baseline="0" noProof="0" dirty="0">
                <a:ln>
                  <a:noFill/>
                </a:ln>
                <a:effectLst/>
                <a:uLnTx/>
                <a:uFillTx/>
                <a:latin typeface="Arial" panose="020B0604020202020204" pitchFamily="34" charset="0"/>
                <a:ea typeface="+mn-ea"/>
                <a:cs typeface="+mn-cs"/>
              </a:rPr>
              <a:t> dragen ook bij aan het economisch vestigingsklimaat als kostbare voertuigen en ladingen daar veilig gestald kunnen worden. Ook de effecten op de leefbaarheid in het stedelijk gebied in combinatie met stadslogistiek helpen daarbij.</a:t>
            </a:r>
            <a:endParaRPr kumimoji="0" lang="nl-NL" sz="1800" i="0" u="none" strike="noStrike" kern="1200" cap="none" spc="0" normalizeH="0" baseline="0" noProof="0" dirty="0">
              <a:ln>
                <a:noFill/>
              </a:ln>
              <a:effectLst/>
              <a:uLnTx/>
              <a:uFillTx/>
              <a:latin typeface="Calibri" panose="020F0502020204030204"/>
              <a:ea typeface="+mn-ea"/>
              <a:cs typeface="+mn-cs"/>
            </a:endParaRPr>
          </a:p>
        </p:txBody>
      </p:sp>
      <p:sp>
        <p:nvSpPr>
          <p:cNvPr id="6" name="AutoShape 2" descr="Logo Rijksoverheid">
            <a:extLst>
              <a:ext uri="{FF2B5EF4-FFF2-40B4-BE49-F238E27FC236}">
                <a16:creationId xmlns="" xmlns:a16="http://schemas.microsoft.com/office/drawing/2014/main" id="{AFE5C669-021E-42B7-9B22-79028F9772E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8" name="Afbeelding 7">
            <a:extLst>
              <a:ext uri="{FF2B5EF4-FFF2-40B4-BE49-F238E27FC236}">
                <a16:creationId xmlns="" xmlns:a16="http://schemas.microsoft.com/office/drawing/2014/main" id="{00950B96-0735-4887-9BA9-B309D3E8B5BF}"/>
              </a:ext>
            </a:extLst>
          </p:cNvPr>
          <p:cNvPicPr>
            <a:picLocks noChangeAspect="1"/>
          </p:cNvPicPr>
          <p:nvPr/>
        </p:nvPicPr>
        <p:blipFill>
          <a:blip r:embed="rId3"/>
          <a:stretch>
            <a:fillRect/>
          </a:stretch>
        </p:blipFill>
        <p:spPr>
          <a:xfrm>
            <a:off x="180540" y="257175"/>
            <a:ext cx="3429000" cy="1333500"/>
          </a:xfrm>
          <a:prstGeom prst="rect">
            <a:avLst/>
          </a:prstGeom>
        </p:spPr>
      </p:pic>
      <p:pic>
        <p:nvPicPr>
          <p:cNvPr id="9" name="Afbeelding 8">
            <a:extLst>
              <a:ext uri="{FF2B5EF4-FFF2-40B4-BE49-F238E27FC236}">
                <a16:creationId xmlns="" xmlns:a16="http://schemas.microsoft.com/office/drawing/2014/main" id="{5C253103-6D26-4227-AA66-18660D25E6EF}"/>
              </a:ext>
            </a:extLst>
          </p:cNvPr>
          <p:cNvPicPr>
            <a:picLocks noChangeAspect="1"/>
          </p:cNvPicPr>
          <p:nvPr/>
        </p:nvPicPr>
        <p:blipFill>
          <a:blip r:embed="rId4"/>
          <a:stretch>
            <a:fillRect/>
          </a:stretch>
        </p:blipFill>
        <p:spPr>
          <a:xfrm>
            <a:off x="180540" y="1728132"/>
            <a:ext cx="3429000" cy="1555234"/>
          </a:xfrm>
          <a:prstGeom prst="rect">
            <a:avLst/>
          </a:prstGeom>
        </p:spPr>
      </p:pic>
      <p:pic>
        <p:nvPicPr>
          <p:cNvPr id="2050" name="Picture 2" descr="Stad Alkmaar | Warehousing, transport en distributie sinds 1878">
            <a:extLst>
              <a:ext uri="{FF2B5EF4-FFF2-40B4-BE49-F238E27FC236}">
                <a16:creationId xmlns="" xmlns:a16="http://schemas.microsoft.com/office/drawing/2014/main" id="{47C216EF-43D0-4F7F-A5E5-BAA8635F97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540" y="3420823"/>
            <a:ext cx="3429000" cy="1113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822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logistieke-hubs-">
            <a:extLst>
              <a:ext uri="{FF2B5EF4-FFF2-40B4-BE49-F238E27FC236}">
                <a16:creationId xmlns="" xmlns:a16="http://schemas.microsoft.com/office/drawing/2014/main" id="{3DD956C2-2286-4F25-85F8-983EC5ABEDF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4" name="AutoShape 4" descr="logistieke-hubs-">
            <a:extLst>
              <a:ext uri="{FF2B5EF4-FFF2-40B4-BE49-F238E27FC236}">
                <a16:creationId xmlns="" xmlns:a16="http://schemas.microsoft.com/office/drawing/2014/main" id="{DD5E3F13-0F40-434B-8FB9-065149D3087F}"/>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6" descr="logistieke-hubs-">
            <a:extLst>
              <a:ext uri="{FF2B5EF4-FFF2-40B4-BE49-F238E27FC236}">
                <a16:creationId xmlns="" xmlns:a16="http://schemas.microsoft.com/office/drawing/2014/main" id="{C0CCBE6D-D877-4E97-86F1-061F3A5B8332}"/>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Rechthoek 6">
            <a:extLst>
              <a:ext uri="{FF2B5EF4-FFF2-40B4-BE49-F238E27FC236}">
                <a16:creationId xmlns="" xmlns:a16="http://schemas.microsoft.com/office/drawing/2014/main" id="{12942F14-96DF-4674-822D-238FD2373E82}"/>
              </a:ext>
            </a:extLst>
          </p:cNvPr>
          <p:cNvSpPr/>
          <p:nvPr/>
        </p:nvSpPr>
        <p:spPr>
          <a:xfrm>
            <a:off x="102066" y="384136"/>
            <a:ext cx="12292667" cy="646331"/>
          </a:xfrm>
          <a:prstGeom prst="rect">
            <a:avLst/>
          </a:prstGeom>
        </p:spPr>
        <p:txBody>
          <a:bodyPr wrap="square">
            <a:spAutoFit/>
          </a:bodyPr>
          <a:lstStyle/>
          <a:p>
            <a:r>
              <a:rPr lang="nl-NL" sz="3600" b="1" dirty="0">
                <a:solidFill>
                  <a:srgbClr val="00B050"/>
                </a:solidFill>
              </a:rPr>
              <a:t> Green Deal Zero </a:t>
            </a:r>
            <a:r>
              <a:rPr lang="nl-NL" sz="3600" b="1" dirty="0" err="1">
                <a:solidFill>
                  <a:srgbClr val="00B050"/>
                </a:solidFill>
              </a:rPr>
              <a:t>Emission</a:t>
            </a:r>
            <a:r>
              <a:rPr lang="nl-NL" sz="3600" b="1" dirty="0">
                <a:solidFill>
                  <a:srgbClr val="00B050"/>
                </a:solidFill>
              </a:rPr>
              <a:t> Stadslogistiek 2014 - 2025</a:t>
            </a:r>
          </a:p>
        </p:txBody>
      </p:sp>
      <p:sp>
        <p:nvSpPr>
          <p:cNvPr id="9" name="Rechthoek 8">
            <a:extLst>
              <a:ext uri="{FF2B5EF4-FFF2-40B4-BE49-F238E27FC236}">
                <a16:creationId xmlns="" xmlns:a16="http://schemas.microsoft.com/office/drawing/2014/main" id="{6A942423-39A2-4F4F-A818-15903AD0D21E}"/>
              </a:ext>
            </a:extLst>
          </p:cNvPr>
          <p:cNvSpPr/>
          <p:nvPr/>
        </p:nvSpPr>
        <p:spPr>
          <a:xfrm>
            <a:off x="253883" y="3519209"/>
            <a:ext cx="4711700" cy="2954655"/>
          </a:xfrm>
          <a:prstGeom prst="rect">
            <a:avLst/>
          </a:prstGeom>
        </p:spPr>
        <p:txBody>
          <a:bodyPr wrap="square">
            <a:spAutoFit/>
          </a:bodyPr>
          <a:lstStyle/>
          <a:p>
            <a:endParaRPr lang="nl-NL" dirty="0">
              <a:solidFill>
                <a:srgbClr val="FF0000"/>
              </a:solidFill>
            </a:endParaRPr>
          </a:p>
          <a:p>
            <a:endParaRPr lang="nl-NL" dirty="0">
              <a:solidFill>
                <a:srgbClr val="FF0000"/>
              </a:solidFill>
            </a:endParaRPr>
          </a:p>
          <a:p>
            <a:endParaRPr lang="nl-NL" dirty="0">
              <a:solidFill>
                <a:srgbClr val="FF0000"/>
              </a:solidFill>
            </a:endParaRPr>
          </a:p>
          <a:p>
            <a:endParaRPr lang="nl-NL" dirty="0">
              <a:solidFill>
                <a:srgbClr val="FF0000"/>
              </a:solidFill>
            </a:endParaRPr>
          </a:p>
          <a:p>
            <a:endParaRPr lang="nl-NL" dirty="0">
              <a:solidFill>
                <a:srgbClr val="FF0000"/>
              </a:solidFill>
            </a:endParaRPr>
          </a:p>
          <a:p>
            <a:r>
              <a:rPr lang="nl-NL" sz="2400" b="1" i="1" dirty="0"/>
              <a:t>Green Deal ZES is: uitproberen en opschalen, met het oog op 2025. Ondersteund door de Topsector Logistiek!</a:t>
            </a:r>
          </a:p>
        </p:txBody>
      </p:sp>
      <p:pic>
        <p:nvPicPr>
          <p:cNvPr id="1032" name="Picture 8" descr="Woordwolk Over Duurzaamheid Vector Illustratie - Illustration of recycling,  plan: 167301514">
            <a:extLst>
              <a:ext uri="{FF2B5EF4-FFF2-40B4-BE49-F238E27FC236}">
                <a16:creationId xmlns="" xmlns:a16="http://schemas.microsoft.com/office/drawing/2014/main" id="{9E3EFF2A-A28F-4F02-9862-8E08C2A916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647" y="1197332"/>
            <a:ext cx="5127770" cy="3186811"/>
          </a:xfrm>
          <a:prstGeom prst="rect">
            <a:avLst/>
          </a:prstGeom>
          <a:noFill/>
          <a:extLst>
            <a:ext uri="{909E8E84-426E-40DD-AFC4-6F175D3DCCD1}">
              <a14:hiddenFill xmlns:a14="http://schemas.microsoft.com/office/drawing/2010/main">
                <a:solidFill>
                  <a:srgbClr val="FFFFFF"/>
                </a:solidFill>
              </a14:hiddenFill>
            </a:ext>
          </a:extLst>
        </p:spPr>
      </p:pic>
      <p:pic>
        <p:nvPicPr>
          <p:cNvPr id="6" name="Afbeelding 5">
            <a:extLst>
              <a:ext uri="{FF2B5EF4-FFF2-40B4-BE49-F238E27FC236}">
                <a16:creationId xmlns="" xmlns:a16="http://schemas.microsoft.com/office/drawing/2014/main" id="{C9A0F971-7BB4-4AF4-A52A-F4F93D1E54D9}"/>
              </a:ext>
            </a:extLst>
          </p:cNvPr>
          <p:cNvPicPr>
            <a:picLocks noChangeAspect="1"/>
          </p:cNvPicPr>
          <p:nvPr/>
        </p:nvPicPr>
        <p:blipFill>
          <a:blip r:embed="rId3"/>
          <a:stretch>
            <a:fillRect/>
          </a:stretch>
        </p:blipFill>
        <p:spPr>
          <a:xfrm>
            <a:off x="5729170" y="2790738"/>
            <a:ext cx="6395983" cy="3957167"/>
          </a:xfrm>
          <a:prstGeom prst="rect">
            <a:avLst/>
          </a:prstGeom>
        </p:spPr>
      </p:pic>
    </p:spTree>
    <p:extLst>
      <p:ext uri="{BB962C8B-B14F-4D97-AF65-F5344CB8AC3E}">
        <p14:creationId xmlns:p14="http://schemas.microsoft.com/office/powerpoint/2010/main" val="771078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a:extLst>
              <a:ext uri="{FF2B5EF4-FFF2-40B4-BE49-F238E27FC236}">
                <a16:creationId xmlns="" xmlns:a16="http://schemas.microsoft.com/office/drawing/2014/main" id="{A144DBE4-4536-4CA8-8658-300010E23F9C}"/>
              </a:ext>
            </a:extLst>
          </p:cNvPr>
          <p:cNvSpPr/>
          <p:nvPr/>
        </p:nvSpPr>
        <p:spPr>
          <a:xfrm>
            <a:off x="0" y="0"/>
            <a:ext cx="12191999" cy="6766724"/>
          </a:xfrm>
          <a:prstGeom prst="rect">
            <a:avLst/>
          </a:prstGeom>
        </p:spPr>
        <p:txBody>
          <a:bodyPr wrap="square">
            <a:spAutoFit/>
          </a:bodyPr>
          <a:lstStyle/>
          <a:p>
            <a:pPr>
              <a:lnSpc>
                <a:spcPct val="107000"/>
              </a:lnSpc>
              <a:spcAft>
                <a:spcPts val="800"/>
              </a:spcAft>
            </a:pPr>
            <a:r>
              <a:rPr lang="nl-NL" sz="4000" b="1" dirty="0">
                <a:latin typeface="Calibri" panose="020F0502020204030204" pitchFamily="34" charset="0"/>
                <a:ea typeface="Calibri" panose="020F0502020204030204" pitchFamily="34" charset="0"/>
                <a:cs typeface="Times New Roman" panose="02020603050405020304" pitchFamily="18" charset="0"/>
              </a:rPr>
              <a:t>   Masterplan voor (de binnenstad van) Alkmaar:</a:t>
            </a:r>
            <a:r>
              <a:rPr lang="nl-NL" b="1" dirty="0">
                <a:latin typeface="Calibri" panose="020F0502020204030204" pitchFamily="34" charset="0"/>
                <a:ea typeface="Calibri" panose="020F0502020204030204" pitchFamily="34" charset="0"/>
                <a:cs typeface="Times New Roman" panose="02020603050405020304" pitchFamily="18" charset="0"/>
              </a:rPr>
              <a:t> </a:t>
            </a:r>
            <a:endParaRPr lang="nl-NL"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2000" b="1" dirty="0">
                <a:latin typeface="Calibri" panose="020F0502020204030204" pitchFamily="34" charset="0"/>
                <a:ea typeface="Calibri" panose="020F0502020204030204" pitchFamily="34" charset="0"/>
                <a:cs typeface="Times New Roman" panose="02020603050405020304" pitchFamily="18" charset="0"/>
              </a:rPr>
              <a:t>Sluit gehele binnenstad van Alkmaar af voor alle gemotoriseerde verkeer.</a:t>
            </a:r>
          </a:p>
          <a:p>
            <a:pPr marL="342900" lvl="0" indent="-342900">
              <a:lnSpc>
                <a:spcPct val="107000"/>
              </a:lnSpc>
              <a:spcAft>
                <a:spcPts val="0"/>
              </a:spcAft>
              <a:buFont typeface="Calibri" panose="020F0502020204030204" pitchFamily="34" charset="0"/>
              <a:buChar char="-"/>
            </a:pPr>
            <a:endParaRPr lang="nl-NL" sz="20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2000" b="1" dirty="0">
                <a:latin typeface="Calibri" panose="020F0502020204030204" pitchFamily="34" charset="0"/>
                <a:ea typeface="Calibri" panose="020F0502020204030204" pitchFamily="34" charset="0"/>
                <a:cs typeface="Times New Roman" panose="02020603050405020304" pitchFamily="18" charset="0"/>
              </a:rPr>
              <a:t>Rondom de afgesloten binnenstad openbare laad- en losplaatsen voor vrachtwagens inrichten.</a:t>
            </a:r>
          </a:p>
          <a:p>
            <a:pPr marL="342900" lvl="0" indent="-342900">
              <a:lnSpc>
                <a:spcPct val="107000"/>
              </a:lnSpc>
              <a:spcAft>
                <a:spcPts val="0"/>
              </a:spcAft>
              <a:buFont typeface="Calibri" panose="020F0502020204030204" pitchFamily="34" charset="0"/>
              <a:buChar char="-"/>
            </a:pPr>
            <a:endParaRPr lang="nl-NL" sz="20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2000" b="1" dirty="0">
                <a:latin typeface="Calibri" panose="020F0502020204030204" pitchFamily="34" charset="0"/>
                <a:ea typeface="Calibri" panose="020F0502020204030204" pitchFamily="34" charset="0"/>
                <a:cs typeface="Times New Roman" panose="02020603050405020304" pitchFamily="18" charset="0"/>
              </a:rPr>
              <a:t>Uitbreiden parkeergarage onder de gehele Singel (Singelgarage) met extra in- /uitgang in het verlengde van het </a:t>
            </a:r>
            <a:r>
              <a:rPr lang="nl-NL" sz="2000" b="1" dirty="0" err="1">
                <a:latin typeface="Calibri" panose="020F0502020204030204" pitchFamily="34" charset="0"/>
                <a:ea typeface="Calibri" panose="020F0502020204030204" pitchFamily="34" charset="0"/>
                <a:cs typeface="Times New Roman" panose="02020603050405020304" pitchFamily="18" charset="0"/>
              </a:rPr>
              <a:t>Scharlo</a:t>
            </a:r>
            <a:r>
              <a:rPr lang="nl-NL" sz="2000" b="1" dirty="0">
                <a:latin typeface="Calibri" panose="020F0502020204030204" pitchFamily="34" charset="0"/>
                <a:ea typeface="Calibri" panose="020F0502020204030204" pitchFamily="34" charset="0"/>
                <a:cs typeface="Times New Roman" panose="02020603050405020304" pitchFamily="18" charset="0"/>
              </a:rPr>
              <a:t> en nabij de </a:t>
            </a:r>
            <a:r>
              <a:rPr lang="nl-NL" sz="2000" b="1" dirty="0" err="1">
                <a:latin typeface="Calibri" panose="020F0502020204030204" pitchFamily="34" charset="0"/>
                <a:ea typeface="Calibri" panose="020F0502020204030204" pitchFamily="34" charset="0"/>
                <a:cs typeface="Times New Roman" panose="02020603050405020304" pitchFamily="18" charset="0"/>
              </a:rPr>
              <a:t>Texelsebrug</a:t>
            </a:r>
            <a:r>
              <a:rPr lang="nl-NL" sz="2000" b="1"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0"/>
              </a:spcAft>
              <a:buFont typeface="Calibri" panose="020F0502020204030204" pitchFamily="34" charset="0"/>
              <a:buChar char="-"/>
            </a:pPr>
            <a:endParaRPr lang="nl-NL" sz="20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2000" b="1" dirty="0">
                <a:latin typeface="Calibri" panose="020F0502020204030204" pitchFamily="34" charset="0"/>
                <a:ea typeface="Calibri" panose="020F0502020204030204" pitchFamily="34" charset="0"/>
                <a:cs typeface="Times New Roman" panose="02020603050405020304" pitchFamily="18" charset="0"/>
              </a:rPr>
              <a:t>Bevoorraden binnenstad alleen toegestaan voor concessiehouders met elektrische bestel- en vrachtwagens.</a:t>
            </a:r>
          </a:p>
          <a:p>
            <a:pPr marL="342900" lvl="0" indent="-342900">
              <a:lnSpc>
                <a:spcPct val="107000"/>
              </a:lnSpc>
              <a:spcAft>
                <a:spcPts val="0"/>
              </a:spcAft>
              <a:buFont typeface="Calibri" panose="020F0502020204030204" pitchFamily="34" charset="0"/>
              <a:buChar char="-"/>
            </a:pPr>
            <a:endParaRPr lang="nl-NL" sz="20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2000" b="1" dirty="0">
                <a:latin typeface="Calibri" panose="020F0502020204030204" pitchFamily="34" charset="0"/>
                <a:ea typeface="Calibri" panose="020F0502020204030204" pitchFamily="34" charset="0"/>
                <a:cs typeface="Times New Roman" panose="02020603050405020304" pitchFamily="18" charset="0"/>
              </a:rPr>
              <a:t>Géén extra kosten voor de winkeliers in de binnenstad bij gebruik van Stads Distributie Centrum (SDC).</a:t>
            </a:r>
          </a:p>
          <a:p>
            <a:pPr marL="342900" lvl="0" indent="-342900">
              <a:lnSpc>
                <a:spcPct val="107000"/>
              </a:lnSpc>
              <a:spcAft>
                <a:spcPts val="0"/>
              </a:spcAft>
              <a:buFont typeface="Calibri" panose="020F0502020204030204" pitchFamily="34" charset="0"/>
              <a:buChar char="-"/>
            </a:pPr>
            <a:endParaRPr lang="nl-NL" sz="20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2000" b="1" dirty="0">
                <a:latin typeface="Calibri" panose="020F0502020204030204" pitchFamily="34" charset="0"/>
                <a:ea typeface="Calibri" panose="020F0502020204030204" pitchFamily="34" charset="0"/>
                <a:cs typeface="Times New Roman" panose="02020603050405020304" pitchFamily="18" charset="0"/>
              </a:rPr>
              <a:t>Gratis parkeren in de parkeergarages  09:00 tot 11:00 uur.</a:t>
            </a:r>
          </a:p>
          <a:p>
            <a:pPr marL="342900" lvl="0" indent="-342900">
              <a:lnSpc>
                <a:spcPct val="107000"/>
              </a:lnSpc>
              <a:spcAft>
                <a:spcPts val="0"/>
              </a:spcAft>
              <a:buFont typeface="Calibri" panose="020F0502020204030204" pitchFamily="34" charset="0"/>
              <a:buChar char="-"/>
            </a:pPr>
            <a:endParaRPr lang="nl-NL" sz="20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2000" b="1" dirty="0">
                <a:latin typeface="Calibri" panose="020F0502020204030204" pitchFamily="34" charset="0"/>
                <a:ea typeface="Calibri" panose="020F0502020204030204" pitchFamily="34" charset="0"/>
                <a:cs typeface="Times New Roman" panose="02020603050405020304" pitchFamily="18" charset="0"/>
              </a:rPr>
              <a:t>Alle winkels in de binnenstad weer open vanaf 09:00 uur.</a:t>
            </a:r>
          </a:p>
          <a:p>
            <a:pPr marL="342900" lvl="0" indent="-342900">
              <a:lnSpc>
                <a:spcPct val="107000"/>
              </a:lnSpc>
              <a:spcAft>
                <a:spcPts val="0"/>
              </a:spcAft>
              <a:buFont typeface="Calibri" panose="020F0502020204030204" pitchFamily="34" charset="0"/>
              <a:buChar char="-"/>
            </a:pPr>
            <a:endParaRPr lang="nl-NL" sz="20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2000" b="1" dirty="0">
                <a:latin typeface="Calibri" panose="020F0502020204030204" pitchFamily="34" charset="0"/>
                <a:ea typeface="Calibri" panose="020F0502020204030204" pitchFamily="34" charset="0"/>
                <a:cs typeface="Times New Roman" panose="02020603050405020304" pitchFamily="18" charset="0"/>
              </a:rPr>
              <a:t>Winkeliers betrekken in het afleverproces, bijvoorbeeld niet bevoorraden op vrijdagen. (Kaasmarkt)</a:t>
            </a:r>
          </a:p>
          <a:p>
            <a:pPr marL="342900" lvl="0" indent="-342900">
              <a:lnSpc>
                <a:spcPct val="107000"/>
              </a:lnSpc>
              <a:spcAft>
                <a:spcPts val="0"/>
              </a:spcAft>
              <a:buFont typeface="Calibri" panose="020F0502020204030204" pitchFamily="34" charset="0"/>
              <a:buChar char="-"/>
            </a:pPr>
            <a:endParaRPr lang="nl-NL" sz="20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nl-NL" sz="2000" b="1" dirty="0">
                <a:latin typeface="Calibri" panose="020F0502020204030204" pitchFamily="34" charset="0"/>
                <a:ea typeface="Calibri" panose="020F0502020204030204" pitchFamily="34" charset="0"/>
                <a:cs typeface="Times New Roman" panose="02020603050405020304" pitchFamily="18" charset="0"/>
              </a:rPr>
              <a:t>Voorraadfunctie buiten de stad creëren. (</a:t>
            </a:r>
            <a:r>
              <a:rPr lang="nl-NL" sz="2000" b="1" dirty="0" err="1">
                <a:latin typeface="Calibri" panose="020F0502020204030204" pitchFamily="34" charset="0"/>
                <a:ea typeface="Calibri" panose="020F0502020204030204" pitchFamily="34" charset="0"/>
                <a:cs typeface="Times New Roman" panose="02020603050405020304" pitchFamily="18" charset="0"/>
              </a:rPr>
              <a:t>Cityhub</a:t>
            </a:r>
            <a:r>
              <a:rPr lang="nl-NL" sz="2000" b="1" dirty="0">
                <a:latin typeface="Calibri" panose="020F0502020204030204" pitchFamily="34" charset="0"/>
                <a:ea typeface="Calibri" panose="020F0502020204030204" pitchFamily="34" charset="0"/>
                <a:cs typeface="Times New Roman" panose="02020603050405020304" pitchFamily="18" charset="0"/>
              </a:rPr>
              <a:t>/SDC) </a:t>
            </a:r>
            <a:endParaRPr lang="nl-NL"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4248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CE7E52B2-72F4-4CFA-A278-87A22BF5F6B9" descr="IMG_6265.jpg">
            <a:extLst>
              <a:ext uri="{FF2B5EF4-FFF2-40B4-BE49-F238E27FC236}">
                <a16:creationId xmlns="" xmlns:a16="http://schemas.microsoft.com/office/drawing/2014/main" id="{736EECDC-8ACF-42C7-87E8-12A9D8433D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0179" y="153909"/>
            <a:ext cx="6096000"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A52F6579-20D7-4894-9BDC-B508D8075AE4" descr="IMG_6264.jpg">
            <a:extLst>
              <a:ext uri="{FF2B5EF4-FFF2-40B4-BE49-F238E27FC236}">
                <a16:creationId xmlns="" xmlns:a16="http://schemas.microsoft.com/office/drawing/2014/main" id="{D2F8A57E-2172-4ECE-883E-09F63A45CC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21" y="2752252"/>
            <a:ext cx="5446381" cy="3947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B656093D-521C-4545-BD76-28EFEE632B41" descr="IMG_6233.jpg">
            <a:extLst>
              <a:ext uri="{FF2B5EF4-FFF2-40B4-BE49-F238E27FC236}">
                <a16:creationId xmlns="" xmlns:a16="http://schemas.microsoft.com/office/drawing/2014/main" id="{E343A805-A50E-429A-8924-64FFD656A9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1248" y="3628185"/>
            <a:ext cx="3684760" cy="307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kstvak 1">
            <a:extLst>
              <a:ext uri="{FF2B5EF4-FFF2-40B4-BE49-F238E27FC236}">
                <a16:creationId xmlns="" xmlns:a16="http://schemas.microsoft.com/office/drawing/2014/main" id="{CB623A1E-C4CC-484D-A763-99FC14B727CB}"/>
              </a:ext>
            </a:extLst>
          </p:cNvPr>
          <p:cNvSpPr txBox="1"/>
          <p:nvPr/>
        </p:nvSpPr>
        <p:spPr>
          <a:xfrm>
            <a:off x="175821" y="182901"/>
            <a:ext cx="5545179" cy="2123658"/>
          </a:xfrm>
          <a:prstGeom prst="rect">
            <a:avLst/>
          </a:prstGeom>
          <a:noFill/>
        </p:spPr>
        <p:txBody>
          <a:bodyPr wrap="square" rtlCol="0">
            <a:spAutoFit/>
          </a:bodyPr>
          <a:lstStyle/>
          <a:p>
            <a:r>
              <a:rPr lang="nl-NL" sz="2200" b="1" dirty="0"/>
              <a:t>Vervoer over water: ‘De Blauwe Weg’.</a:t>
            </a:r>
          </a:p>
          <a:p>
            <a:endParaRPr lang="nl-NL" sz="2200" b="1" dirty="0"/>
          </a:p>
          <a:p>
            <a:r>
              <a:rPr lang="nl-NL" sz="2200" b="1" dirty="0"/>
              <a:t>De nieuwe insteekhaven van Alkmaar biedt kansen en mogelijkheden, maar de doorvaarthoogte van de bruggen is zéér beperkt in Alkmaar.</a:t>
            </a:r>
          </a:p>
        </p:txBody>
      </p:sp>
    </p:spTree>
    <p:extLst>
      <p:ext uri="{BB962C8B-B14F-4D97-AF65-F5344CB8AC3E}">
        <p14:creationId xmlns:p14="http://schemas.microsoft.com/office/powerpoint/2010/main" val="266850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 xmlns:a16="http://schemas.microsoft.com/office/drawing/2014/main" id="{926C0E58-3B18-4D0A-932E-25577D2C9A02}"/>
              </a:ext>
            </a:extLst>
          </p:cNvPr>
          <p:cNvPicPr>
            <a:picLocks noChangeAspect="1"/>
          </p:cNvPicPr>
          <p:nvPr/>
        </p:nvPicPr>
        <p:blipFill>
          <a:blip r:embed="rId2"/>
          <a:stretch>
            <a:fillRect/>
          </a:stretch>
        </p:blipFill>
        <p:spPr>
          <a:xfrm>
            <a:off x="230660" y="152400"/>
            <a:ext cx="12192000" cy="6858000"/>
          </a:xfrm>
          <a:prstGeom prst="rect">
            <a:avLst/>
          </a:prstGeom>
        </p:spPr>
      </p:pic>
      <p:sp>
        <p:nvSpPr>
          <p:cNvPr id="2" name="AutoShape 2" descr="Nederland: zeespiegel, bodemdaling en watermanagement - NEMO Kennislink">
            <a:extLst>
              <a:ext uri="{FF2B5EF4-FFF2-40B4-BE49-F238E27FC236}">
                <a16:creationId xmlns="" xmlns:a16="http://schemas.microsoft.com/office/drawing/2014/main" id="{62299D52-841F-408E-BF86-640CEFFCB2F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4" name="AutoShape 4" descr="Nederland: zeespiegel, bodemdaling en watermanagement - NEMO Kennislink">
            <a:extLst>
              <a:ext uri="{FF2B5EF4-FFF2-40B4-BE49-F238E27FC236}">
                <a16:creationId xmlns="" xmlns:a16="http://schemas.microsoft.com/office/drawing/2014/main" id="{04810671-A3F4-4617-947F-C9B07913CB32}"/>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23661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 xmlns:a16="http://schemas.microsoft.com/office/drawing/2014/main" id="{61CA5236-9E46-4B25-B739-D2C65044C3B8}"/>
              </a:ext>
            </a:extLst>
          </p:cNvPr>
          <p:cNvPicPr>
            <a:picLocks noChangeAspect="1"/>
          </p:cNvPicPr>
          <p:nvPr/>
        </p:nvPicPr>
        <p:blipFill>
          <a:blip r:embed="rId2"/>
          <a:stretch>
            <a:fillRect/>
          </a:stretch>
        </p:blipFill>
        <p:spPr>
          <a:xfrm>
            <a:off x="0" y="0"/>
            <a:ext cx="12192000" cy="6984748"/>
          </a:xfrm>
          <a:prstGeom prst="rect">
            <a:avLst/>
          </a:prstGeom>
        </p:spPr>
      </p:pic>
      <p:sp>
        <p:nvSpPr>
          <p:cNvPr id="4" name="Tekstvak 3">
            <a:extLst>
              <a:ext uri="{FF2B5EF4-FFF2-40B4-BE49-F238E27FC236}">
                <a16:creationId xmlns="" xmlns:a16="http://schemas.microsoft.com/office/drawing/2014/main" id="{D2503788-FDD3-4E90-9F91-A0B2BA7774FD}"/>
              </a:ext>
            </a:extLst>
          </p:cNvPr>
          <p:cNvSpPr txBox="1"/>
          <p:nvPr/>
        </p:nvSpPr>
        <p:spPr>
          <a:xfrm>
            <a:off x="1256232" y="59822"/>
            <a:ext cx="12728215" cy="646331"/>
          </a:xfrm>
          <a:prstGeom prst="rect">
            <a:avLst/>
          </a:prstGeom>
          <a:noFill/>
        </p:spPr>
        <p:txBody>
          <a:bodyPr wrap="square" rtlCol="0">
            <a:spAutoFit/>
          </a:bodyPr>
          <a:lstStyle/>
          <a:p>
            <a:r>
              <a:rPr lang="nl-NL" sz="3200" b="1" dirty="0"/>
              <a:t> </a:t>
            </a:r>
            <a:r>
              <a:rPr lang="nl-NL" sz="3600" b="1" dirty="0"/>
              <a:t>Reacties naar: jaap.schuurman@stadalkmaar.nl</a:t>
            </a:r>
          </a:p>
        </p:txBody>
      </p:sp>
    </p:spTree>
    <p:extLst>
      <p:ext uri="{BB962C8B-B14F-4D97-AF65-F5344CB8AC3E}">
        <p14:creationId xmlns:p14="http://schemas.microsoft.com/office/powerpoint/2010/main" val="3536491410"/>
      </p:ext>
    </p:extLst>
  </p:cSld>
  <p:clrMapOvr>
    <a:masterClrMapping/>
  </p:clrMapOvr>
</p:sld>
</file>

<file path=ppt/theme/theme1.xml><?xml version="1.0" encoding="utf-8"?>
<a:theme xmlns:a="http://schemas.openxmlformats.org/drawingml/2006/main" name="Segment">
  <a:themeElements>
    <a:clrScheme name="Segment">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gmen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gmen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1372</TotalTime>
  <Words>231</Words>
  <Application>Microsoft Office PowerPoint</Application>
  <PresentationFormat>Breedbeeld</PresentationFormat>
  <Paragraphs>51</Paragraphs>
  <Slides>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Calibri</vt:lpstr>
      <vt:lpstr>Century Gothic</vt:lpstr>
      <vt:lpstr>Times New Roman</vt:lpstr>
      <vt:lpstr>Wingdings 3</vt:lpstr>
      <vt:lpstr>Segment</vt:lpstr>
      <vt:lpstr>PowerPoint-presentatie</vt:lpstr>
      <vt:lpstr>PowerPoint-presentatie</vt:lpstr>
      <vt:lpstr> </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Jaap Schuurman</dc:creator>
  <cp:lastModifiedBy>Boonekamp</cp:lastModifiedBy>
  <cp:revision>55</cp:revision>
  <dcterms:created xsi:type="dcterms:W3CDTF">2023-03-30T12:25:21Z</dcterms:created>
  <dcterms:modified xsi:type="dcterms:W3CDTF">2024-02-01T10:24:47Z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764505</vt:lpwstr>
  </property>
  <property fmtid="{D5CDD505-2E9C-101B-9397-08002B2CF9AE}" name="NXPowerLiteSettings" pid="3">
    <vt:lpwstr>F7000400038000</vt:lpwstr>
  </property>
  <property fmtid="{D5CDD505-2E9C-101B-9397-08002B2CF9AE}" name="NXPowerLiteVersion" pid="4">
    <vt:lpwstr>S10.0.0</vt:lpwstr>
  </property>
</Properties>
</file>